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FF4953-FBF5-42AA-BD39-C92AAA438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Könyvelőkkel a duális képzésért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61582BE-1076-4AE6-960F-D1FA39914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Duális képzés finanszírozása</a:t>
            </a:r>
          </a:p>
          <a:p>
            <a:r>
              <a:rPr lang="hu-HU" b="1" dirty="0"/>
              <a:t>Karacs Judit</a:t>
            </a:r>
          </a:p>
          <a:p>
            <a:r>
              <a:rPr lang="hu-HU" sz="1600" dirty="0"/>
              <a:t>Okleveles közgazdász, mérlegképes könyvelő</a:t>
            </a:r>
          </a:p>
        </p:txBody>
      </p:sp>
    </p:spTree>
    <p:extLst>
      <p:ext uri="{BB962C8B-B14F-4D97-AF65-F5344CB8AC3E}">
        <p14:creationId xmlns:p14="http://schemas.microsoft.com/office/powerpoint/2010/main" val="73619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580CF3-81E6-47E7-9668-B30102B0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2026 évi változások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D277D-EE2B-4038-80F3-0A6CBA076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08-as bevallásban név szerint kell adatot szolgáltatni a képzésben résztvevőkről</a:t>
            </a:r>
          </a:p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5776E63-9CBD-42CC-958E-FF742865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35" y="3227294"/>
            <a:ext cx="7476565" cy="26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D4F08E-51E8-49BB-8213-B715C43F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2026 évi változások</a:t>
            </a: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4DAA42B-28A8-4599-ABF2-49CFF7F0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2608M-11</a:t>
            </a:r>
          </a:p>
          <a:p>
            <a:pPr marL="0" indent="0">
              <a:buNone/>
            </a:pPr>
            <a:r>
              <a:rPr lang="hu-HU" b="1" dirty="0"/>
              <a:t>Szakirányú oktatásban résztvevő státusza: </a:t>
            </a:r>
          </a:p>
          <a:p>
            <a:r>
              <a:rPr lang="hu-HU" dirty="0"/>
              <a:t>1-es: Tanuló- Nappali </a:t>
            </a:r>
            <a:r>
              <a:rPr lang="hu-HU" dirty="0" err="1"/>
              <a:t>tagozatos</a:t>
            </a:r>
            <a:r>
              <a:rPr lang="hu-HU" dirty="0"/>
              <a:t> tanuló</a:t>
            </a:r>
          </a:p>
          <a:p>
            <a:r>
              <a:rPr lang="hu-HU" dirty="0"/>
              <a:t>2-es: Képzésben résztvevő személy- Felnőttképzés</a:t>
            </a:r>
          </a:p>
          <a:p>
            <a:r>
              <a:rPr lang="hu-HU" dirty="0"/>
              <a:t>3-as: Képzésben résztvevő saját munkavállaló- Saját munkavállaló képzése</a:t>
            </a:r>
          </a:p>
          <a:p>
            <a:r>
              <a:rPr lang="hu-HU" dirty="0"/>
              <a:t>4-es: Szakiskolai tanuló [a </a:t>
            </a:r>
            <a:r>
              <a:rPr lang="hu-HU" dirty="0" err="1"/>
              <a:t>Szocho</a:t>
            </a:r>
            <a:r>
              <a:rPr lang="hu-HU" dirty="0"/>
              <a:t> tv. 17/A. § (1) bekezdés a) pont ab) pontja szerint] - Sajátos nevelési igényű tanuló   </a:t>
            </a:r>
          </a:p>
          <a:p>
            <a:pPr marL="0" indent="0">
              <a:buNone/>
            </a:pPr>
            <a:r>
              <a:rPr lang="hu-HU" b="1" dirty="0"/>
              <a:t>Arányszám:</a:t>
            </a:r>
            <a:r>
              <a:rPr lang="hu-HU" dirty="0"/>
              <a:t> Mindig a vállalt oktatási napokat arányosítjuk a teljesített munkanapokkal. Pl. februárban 16 napot kell lennie a maximum 7 órát dolgozó tanulónak a duális képzőhelyen, ő valóban teljesített a 16 napot ( nem volt kieső idő) akkor az arányszám: 16*7, azaz 112/112= 1</a:t>
            </a:r>
          </a:p>
        </p:txBody>
      </p:sp>
    </p:spTree>
    <p:extLst>
      <p:ext uri="{BB962C8B-B14F-4D97-AF65-F5344CB8AC3E}">
        <p14:creationId xmlns:p14="http://schemas.microsoft.com/office/powerpoint/2010/main" val="221140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1C61FE-2A38-4231-B461-246DE3FA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2026 évi változások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12EA02-3F9B-4A30-A69F-07B3F33F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b="1" dirty="0">
                <a:latin typeface="Palatino Linotype" panose="02040502050505030304" pitchFamily="18" charset="0"/>
              </a:rPr>
              <a:t>Sikerdíj lehívás </a:t>
            </a:r>
            <a:r>
              <a:rPr lang="hu-HU" dirty="0">
                <a:latin typeface="Palatino Linotype" panose="02040502050505030304" pitchFamily="18" charset="0"/>
              </a:rPr>
              <a:t>saját munkavállaló képzése esetén, ahol a jogviszony már megszűnt: 900-as (</a:t>
            </a:r>
            <a:r>
              <a:rPr lang="hu-HU" dirty="0" err="1">
                <a:latin typeface="Palatino Linotype" panose="02040502050505030304" pitchFamily="18" charset="0"/>
              </a:rPr>
              <a:t>Tbj</a:t>
            </a:r>
            <a:r>
              <a:rPr lang="hu-HU" dirty="0">
                <a:latin typeface="Palatino Linotype" panose="02040502050505030304" pitchFamily="18" charset="0"/>
              </a:rPr>
              <a:t> törvény szerint nem biztosított) alkalmazás minősége kóddal kell egy 8-as és egy 11-es M lap. </a:t>
            </a:r>
          </a:p>
          <a:p>
            <a:pPr algn="just"/>
            <a:r>
              <a:rPr lang="hu-HU" b="1" dirty="0"/>
              <a:t>Nyugdíjas munkavállaló képzése</a:t>
            </a:r>
            <a:r>
              <a:rPr lang="hu-HU" dirty="0"/>
              <a:t>: 900-as kód, 08-as lapból dupla, illetve a 11-es lapon is a 900-as kóddal kell jelenteni.</a:t>
            </a:r>
            <a:endParaRPr lang="hu-HU" dirty="0">
              <a:latin typeface="Palatino Linotype" panose="02040502050505030304" pitchFamily="18" charset="0"/>
            </a:endParaRPr>
          </a:p>
          <a:p>
            <a:pPr algn="just"/>
            <a:r>
              <a:rPr lang="hu-HU" dirty="0"/>
              <a:t>Ha a képzésben részvevő személy </a:t>
            </a:r>
            <a:r>
              <a:rPr lang="hu-HU" b="1" dirty="0"/>
              <a:t>megváltozott munkaképességű </a:t>
            </a:r>
            <a:r>
              <a:rPr lang="hu-HU" dirty="0"/>
              <a:t>személynek minősül, akkor az arányszám 1/1, mert ebben az esetben nem kell arányosítani!</a:t>
            </a:r>
            <a:endParaRPr lang="hu-HU" dirty="0">
              <a:latin typeface="Palatino Linotype" panose="0204050205050503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474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110B75-AB2C-47AE-9620-E8A97998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Leggyakoribb kérdések, és hibák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83BCBE-19C1-4BBD-807D-2FED04AF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Évfolyamszorzó</a:t>
            </a:r>
            <a:r>
              <a:rPr lang="hu-HU" dirty="0"/>
              <a:t> –sok esetben az SZMSZ sem jól van kitöltve-javaslat- iskolával egyeztetés</a:t>
            </a:r>
          </a:p>
          <a:p>
            <a:r>
              <a:rPr lang="hu-HU" b="1" dirty="0"/>
              <a:t>Arányosítás a fiatalkorú munkavállalók esetén- </a:t>
            </a:r>
            <a:r>
              <a:rPr lang="hu-HU" dirty="0"/>
              <a:t>nem kell, nekik az a teljes munkaidő</a:t>
            </a:r>
          </a:p>
          <a:p>
            <a:r>
              <a:rPr lang="hu-HU" b="1" dirty="0"/>
              <a:t>Saját munkavállaló képzése- </a:t>
            </a:r>
            <a:r>
              <a:rPr lang="hu-HU" dirty="0"/>
              <a:t>akár egy óra normál munkaszerződés, és 4 óra SZMSZ- már saját munkavállalónak minősül</a:t>
            </a:r>
          </a:p>
          <a:p>
            <a:r>
              <a:rPr lang="hu-HU" b="1" dirty="0"/>
              <a:t>SZMSZ munkaidő tanuló esetén- 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7, vagy 8 óra lehet</a:t>
            </a:r>
          </a:p>
        </p:txBody>
      </p:sp>
    </p:spTree>
    <p:extLst>
      <p:ext uri="{BB962C8B-B14F-4D97-AF65-F5344CB8AC3E}">
        <p14:creationId xmlns:p14="http://schemas.microsoft.com/office/powerpoint/2010/main" val="88831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146BFE-1E07-4628-ACD1-8B1B57D4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Leggyakoribb kérdések, és hibák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8448F5-7B57-4FFF-AC09-06BA85EC8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Saját munkavállalók képzése- </a:t>
            </a:r>
            <a:r>
              <a:rPr lang="hu-HU" dirty="0"/>
              <a:t>dupla jogviszonyként kell kezelni, jelenléti mindkét jogviszonyra, szabadság külön is kezelhető, dupla táppénzes igazolás, mindkét jogviszonyra, </a:t>
            </a:r>
            <a:r>
              <a:rPr lang="hu-HU" b="1" dirty="0"/>
              <a:t>külön naplókódon!</a:t>
            </a:r>
          </a:p>
          <a:p>
            <a:r>
              <a:rPr lang="hu-HU" b="1" dirty="0"/>
              <a:t>Létszámkorlát: </a:t>
            </a:r>
            <a:r>
              <a:rPr lang="hu-HU" dirty="0"/>
              <a:t>Az SMVK és a rövidített (nyári) SZMSZ nem számít bele!</a:t>
            </a:r>
          </a:p>
          <a:p>
            <a:r>
              <a:rPr lang="hu-HU" b="1" dirty="0"/>
              <a:t>SNI tanulók kedvezménye: </a:t>
            </a:r>
            <a:r>
              <a:rPr lang="hu-HU" dirty="0"/>
              <a:t>NAV állásfoglalás szerint is csak a speciális intézménybe jár tanulók után érvényesíthető a magasabb szorzó</a:t>
            </a:r>
          </a:p>
          <a:p>
            <a:r>
              <a:rPr lang="hu-HU" b="1" dirty="0" err="1"/>
              <a:t>Rehab</a:t>
            </a:r>
            <a:r>
              <a:rPr lang="hu-HU" b="1" dirty="0"/>
              <a:t> létszám: </a:t>
            </a:r>
            <a:r>
              <a:rPr lang="hu-HU" dirty="0">
                <a:solidFill>
                  <a:srgbClr val="FF0000"/>
                </a:solidFill>
              </a:rPr>
              <a:t>IGEN</a:t>
            </a:r>
            <a:r>
              <a:rPr lang="hu-HU" dirty="0"/>
              <a:t> beleszámít a statisztikai létszámba, a munkaviszony miatt!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13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6B594C-E932-48F8-BDBA-49ADBEC7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NAV ellenőrzési szempontjai a duális képzés vonatkozásában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12D758-CAED-418C-B5F6-D0856DBC8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KRÉTA teljes körű hozzáférés (ki, mikor, mit naplózott)</a:t>
            </a:r>
          </a:p>
          <a:p>
            <a:r>
              <a:rPr lang="hu-HU" dirty="0"/>
              <a:t>A munkavállalók nyilatkozata alapján gyakorlati oktatásra nem került sor ( a szokásos napi tevékenységüket végezték)</a:t>
            </a:r>
          </a:p>
          <a:p>
            <a:r>
              <a:rPr lang="hu-HU" dirty="0"/>
              <a:t>A munkavállalók „nem ismerik” az oktatót</a:t>
            </a:r>
          </a:p>
          <a:p>
            <a:r>
              <a:rPr lang="hu-HU" dirty="0"/>
              <a:t>Az E-Kréta rendszerben nem az oktató, hanem a társaság vezetője rögzítette az adatokat.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903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A69E6E-9174-46DE-8F66-BBA189B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NAV ellenőrzési szempontjai a duális képzés vonatkozásában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832417-2CE8-47E1-A0EC-4CC2A8282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Akár személyes meghallgatásra idézheti a törvényes képviselőt, alkalmazottat, duális képzésben résztvevőket, oktatókat, képzésszervezőket</a:t>
            </a:r>
          </a:p>
          <a:p>
            <a:r>
              <a:rPr lang="hu-HU" dirty="0"/>
              <a:t>Nyilatkozatra hívhatja fel a Szakképzési Centrumot, a vizsgált adózóval történő együttműködés körülményeinek tisztázása érdekében</a:t>
            </a:r>
          </a:p>
          <a:p>
            <a:r>
              <a:rPr lang="hu-HU" dirty="0"/>
              <a:t>Jelenléti, vagy digitális oktatás?</a:t>
            </a:r>
          </a:p>
          <a:p>
            <a:r>
              <a:rPr lang="hu-HU" dirty="0"/>
              <a:t>Milyen dokumentumokra van szükség?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92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09DDDF-2413-444A-9FA2-50ACAD0D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NAV ellenőrzési szempontjai a duális képzés vonatkozásában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ACB9BD-B5AF-4FF7-9F0A-2C4D61EAEA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sz="3400" dirty="0"/>
              <a:t>- az érvényben lévő munkaszerződések, módosított munkaszerződések, szakképzési munkaszerződések</a:t>
            </a:r>
          </a:p>
          <a:p>
            <a:r>
              <a:rPr lang="hu-HU" sz="3400" dirty="0"/>
              <a:t>- az érvényben lévő munkaköri leírások</a:t>
            </a:r>
          </a:p>
          <a:p>
            <a:r>
              <a:rPr lang="hu-HU" sz="3400" dirty="0"/>
              <a:t>- bérkartonok</a:t>
            </a:r>
          </a:p>
          <a:p>
            <a:r>
              <a:rPr lang="hu-HU" sz="3400" dirty="0"/>
              <a:t>- felnőttképzési szerződések</a:t>
            </a:r>
          </a:p>
          <a:p>
            <a:r>
              <a:rPr lang="hu-HU" sz="3400" dirty="0"/>
              <a:t>- szakképző intézménnyel kötött megállapodások, az aláírt képzési programok</a:t>
            </a:r>
          </a:p>
          <a:p>
            <a:r>
              <a:rPr lang="hu-HU" sz="3400" dirty="0"/>
              <a:t>- egyéb, a szakirányú oktatás/duális képzés vonatkozásában megkötött szerződések,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C623D0-BDAD-4217-813B-1BD5D0F41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652221"/>
          </a:xfrm>
        </p:spPr>
        <p:txBody>
          <a:bodyPr>
            <a:normAutofit fontScale="47500" lnSpcReduction="20000"/>
          </a:bodyPr>
          <a:lstStyle/>
          <a:p>
            <a:r>
              <a:rPr lang="hu-HU" sz="3400" dirty="0"/>
              <a:t>rendelkezésre álló teljesítés igazolások, befogadott számlák</a:t>
            </a:r>
          </a:p>
          <a:p>
            <a:r>
              <a:rPr lang="hu-HU" sz="3400" dirty="0"/>
              <a:t>- a munkavégzés, illetve a szakirányú oktatás/duális képzés vonatkozásában rendelkezésre</a:t>
            </a:r>
          </a:p>
          <a:p>
            <a:r>
              <a:rPr lang="hu-HU" sz="3400" dirty="0"/>
              <a:t>álló jelenléti ívek</a:t>
            </a:r>
          </a:p>
          <a:p>
            <a:r>
              <a:rPr lang="hu-HU" sz="3400" dirty="0"/>
              <a:t>- az oktatást dokumentáló Kréta csoportnapló adatai (oktatásban résztvevők, megtartott órák, azokon részvevők dokumentálása)</a:t>
            </a:r>
          </a:p>
          <a:p>
            <a:r>
              <a:rPr lang="hu-HU" sz="3400" dirty="0"/>
              <a:t>- a szakirányú oktatás/duális képzés vonatkozásában érvényesített szociális hozzájárulási adókedvezmény összegének levezetése</a:t>
            </a:r>
          </a:p>
          <a:p>
            <a:r>
              <a:rPr lang="hu-HU" sz="3400" dirty="0"/>
              <a:t>- amennyiben duális képzőhelyként nyilvántartásba vételre kerültek, a kamarai igazolás</a:t>
            </a:r>
            <a:endParaRPr lang="en-US" sz="3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525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193340-81FD-46EE-AA0C-34925801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NAV ellenőrzési szempontjai a duális képzés vonatkozásában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B1032B-E117-40CB-93D0-1804AB18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Jelenleg a 2023-as adóévet ellenőrzik</a:t>
            </a:r>
          </a:p>
          <a:p>
            <a:r>
              <a:rPr lang="hu-HU" dirty="0"/>
              <a:t>Kifejezetten a 2023.07.havi változások (dupla jogviszony), kiemelték a munkaköri leírások módosításának elmaradását.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301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7E0DC8-7646-4EA7-95A8-849C38DC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7377FA-E795-48FE-ABCC-0FFE418E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90397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45F578-D8EA-447A-873D-5E199516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6B7D17-4C88-441C-91B4-2A93DF6AB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Szakirányú oktatás finanszírozása-áttekintés-változások, adminisztráció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2026 évi változások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Leggyakoribb kérdések, és hibák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NAV ellenőrzési szempontjai a duális képzés vonatkozásában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Kötetlen szakmai beszélgetés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154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754FB2-D1EB-48D4-815D-AC40B6BE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Szakirányú oktatás finanszírozása-áttekintés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E9FAAD-B71D-47CB-A74B-430DB0ED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b="1" dirty="0"/>
              <a:t>Tanuló-szakképzési munkaszerződéssel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Szocho</a:t>
            </a:r>
            <a:r>
              <a:rPr lang="hu-HU" dirty="0"/>
              <a:t> kedvezmény </a:t>
            </a:r>
            <a:r>
              <a:rPr lang="hu-HU" b="1" dirty="0"/>
              <a:t>KATA és KIVA </a:t>
            </a:r>
            <a:r>
              <a:rPr lang="hu-HU" dirty="0"/>
              <a:t>esetében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Zárás: </a:t>
            </a:r>
            <a:r>
              <a:rPr lang="hu-HU" b="1" dirty="0"/>
              <a:t>TAO kedvezmény </a:t>
            </a:r>
            <a:r>
              <a:rPr lang="hu-HU" dirty="0"/>
              <a:t>(minimálbér 24%-a/hó/tanuló), EV esetén a </a:t>
            </a:r>
            <a:r>
              <a:rPr lang="hu-HU" b="1" dirty="0"/>
              <a:t>bevételét csökkentheti </a:t>
            </a:r>
            <a:r>
              <a:rPr lang="hu-HU" dirty="0"/>
              <a:t>ugyanazon összeggel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Egy munkaórára járó adókedvezmény = (önköltség*szakmaszorzó*évfolyamszorzó)/(munkanapok száma naptári évben*napi </a:t>
            </a:r>
            <a:r>
              <a:rPr lang="hu-HU" dirty="0" err="1"/>
              <a:t>max</a:t>
            </a:r>
            <a:r>
              <a:rPr lang="hu-HU" dirty="0"/>
              <a:t> munkaidő)</a:t>
            </a:r>
          </a:p>
          <a:p>
            <a:pPr>
              <a:buFont typeface="Arial" panose="020B0604020202020204" pitchFamily="34" charset="0"/>
              <a:buChar char="•"/>
            </a:pPr>
            <a:endParaRPr lang="hu-HU" b="1" dirty="0"/>
          </a:p>
          <a:p>
            <a:pPr>
              <a:buFont typeface="Arial" panose="020B0604020202020204" pitchFamily="34" charset="0"/>
              <a:buChar char="•"/>
            </a:pP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17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D63D5-0F3B-4DAB-861E-551BE94D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Szakirányú oktatás finanszírozása-áttekintés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5C2967-0163-4F6B-948F-C91D3918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Napi munkaidő: 18 év alatti tanuló esetén </a:t>
            </a:r>
            <a:r>
              <a:rPr lang="hu-HU" dirty="0" err="1"/>
              <a:t>max</a:t>
            </a:r>
            <a:r>
              <a:rPr lang="hu-HU" dirty="0"/>
              <a:t>. 7 óra, 18 év felett </a:t>
            </a:r>
            <a:r>
              <a:rPr lang="hu-HU" dirty="0" err="1"/>
              <a:t>max</a:t>
            </a:r>
            <a:r>
              <a:rPr lang="hu-HU" dirty="0"/>
              <a:t>. 8 óra, </a:t>
            </a:r>
            <a:r>
              <a:rPr lang="hu-HU" b="1" dirty="0"/>
              <a:t>NEM LEHET MÁS!!</a:t>
            </a:r>
          </a:p>
          <a:p>
            <a:r>
              <a:rPr lang="hu-HU" dirty="0"/>
              <a:t>Távollét igazolása: Csak táppénzes papír, nincs szülői igazolás, stb. </a:t>
            </a:r>
          </a:p>
          <a:p>
            <a:r>
              <a:rPr lang="hu-HU" b="1" dirty="0"/>
              <a:t>Végzősök, tanév vége, </a:t>
            </a:r>
            <a:r>
              <a:rPr lang="hu-HU" b="1" dirty="0" err="1"/>
              <a:t>szocho</a:t>
            </a:r>
            <a:r>
              <a:rPr lang="hu-HU" b="1" dirty="0"/>
              <a:t> kedvezmény nem jár:</a:t>
            </a:r>
          </a:p>
          <a:p>
            <a:r>
              <a:rPr lang="hu-HU" b="1" dirty="0"/>
              <a:t> </a:t>
            </a:r>
            <a:r>
              <a:rPr lang="hu-HU" dirty="0"/>
              <a:t>a ballagás napjára, tanulmányi verseny, szakmai oktatásával összefüggő vizsgája napján, és a vizsgát közvetlenül megelőző három munkanapon </a:t>
            </a:r>
          </a:p>
          <a:p>
            <a:r>
              <a:rPr lang="hu-HU" dirty="0"/>
              <a:t>a szakképző intézmény által szervezett olyan rendezvény napján, amelyen minden tanuló, illetve képzésben részt vevő személy részvétele kötelező,</a:t>
            </a:r>
          </a:p>
        </p:txBody>
      </p:sp>
    </p:spTree>
    <p:extLst>
      <p:ext uri="{BB962C8B-B14F-4D97-AF65-F5344CB8AC3E}">
        <p14:creationId xmlns:p14="http://schemas.microsoft.com/office/powerpoint/2010/main" val="44229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385F30-CF1D-4007-8AC8-97AC2C69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Szakirányú oktatás finanszírozása-áttekintés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13BAEA-B83C-4A8E-9831-8E93CB359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Saját munkavállaló képzése – szakképzési munkaszerződéssel</a:t>
            </a:r>
          </a:p>
          <a:p>
            <a:r>
              <a:rPr lang="hu-HU" dirty="0"/>
              <a:t>Mitől saját munkavállaló? </a:t>
            </a:r>
            <a:r>
              <a:rPr lang="hu-HU" b="1" dirty="0">
                <a:solidFill>
                  <a:srgbClr val="FF0000"/>
                </a:solidFill>
              </a:rPr>
              <a:t>Meglévő munkaviszony mellett történik azonos munkáltatónál!! </a:t>
            </a:r>
          </a:p>
          <a:p>
            <a:r>
              <a:rPr lang="hu-HU" dirty="0" err="1">
                <a:solidFill>
                  <a:schemeClr val="tx1"/>
                </a:solidFill>
              </a:rPr>
              <a:t>Szocho</a:t>
            </a:r>
            <a:r>
              <a:rPr lang="hu-HU" dirty="0">
                <a:solidFill>
                  <a:schemeClr val="tx1"/>
                </a:solidFill>
              </a:rPr>
              <a:t> kedvezmény mikor? </a:t>
            </a:r>
            <a:r>
              <a:rPr lang="hu-HU" b="1" dirty="0">
                <a:solidFill>
                  <a:srgbClr val="FF0000"/>
                </a:solidFill>
              </a:rPr>
              <a:t>ha külön jogviszony az SZMSZ, és nem munkaszerződés módosítás !! </a:t>
            </a:r>
          </a:p>
          <a:p>
            <a:r>
              <a:rPr lang="hu-HU" b="1" dirty="0">
                <a:solidFill>
                  <a:srgbClr val="FF0000"/>
                </a:solidFill>
              </a:rPr>
              <a:t>Fontos!! Munkaköri leírást is módosítani kell.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109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C7BD74-6967-43E8-9009-05442283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Szakirányú oktatás finanszírozása-áttekintés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A5DCD0-6D6E-4AD8-B1F3-9DAC6482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Saját munkavállaló képzése – szakképzési munkaszerződéssel</a:t>
            </a:r>
          </a:p>
          <a:p>
            <a:r>
              <a:rPr lang="hu-HU" dirty="0"/>
              <a:t>Egy munkaórára járó adókedvezmény = (önköltség*szakmaszorzó*évfolyamszorzó)/(munkanapok száma naptári évben*napi </a:t>
            </a:r>
            <a:r>
              <a:rPr lang="hu-HU" dirty="0" err="1"/>
              <a:t>max</a:t>
            </a:r>
            <a:r>
              <a:rPr lang="hu-HU" dirty="0"/>
              <a:t> munkaidő)</a:t>
            </a:r>
          </a:p>
          <a:p>
            <a:r>
              <a:rPr lang="hu-HU" b="1" i="1" dirty="0"/>
              <a:t>Évfolyamszorzó, mindig 1!!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2470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97EFBA-0891-4916-A924-33A39346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Szakirányú oktatás finanszírozása-áttekintés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AF8931-F613-46B6-807D-AC43342EF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Képzés vége: </a:t>
            </a:r>
            <a:r>
              <a:rPr lang="hu-HU" b="1" dirty="0">
                <a:solidFill>
                  <a:srgbClr val="FF0000"/>
                </a:solidFill>
              </a:rPr>
              <a:t>Nem </a:t>
            </a:r>
            <a:r>
              <a:rPr lang="hu-HU" b="1" dirty="0" err="1">
                <a:solidFill>
                  <a:srgbClr val="FF0000"/>
                </a:solidFill>
              </a:rPr>
              <a:t>feltételnül</a:t>
            </a:r>
            <a:r>
              <a:rPr lang="hu-HU" b="1" dirty="0">
                <a:solidFill>
                  <a:srgbClr val="FF0000"/>
                </a:solidFill>
              </a:rPr>
              <a:t> a felnőttképzési szerződésben meghatározott időpont!!</a:t>
            </a:r>
          </a:p>
          <a:p>
            <a:r>
              <a:rPr lang="hu-HU" b="1" dirty="0">
                <a:solidFill>
                  <a:srgbClr val="FF0000"/>
                </a:solidFill>
              </a:rPr>
              <a:t>A felnőttképzési szerződésben meghatározott óraszámot kell figyelni a KRÉTA rendszerben, amikor eléri az óraszámot akkor nem lehet több kedvezményt lehívni. Tanulni tanulhat, de kedvezmény NINCS!!</a:t>
            </a:r>
          </a:p>
          <a:p>
            <a:r>
              <a:rPr lang="hu-HU" b="1" dirty="0">
                <a:solidFill>
                  <a:srgbClr val="FF0000"/>
                </a:solidFill>
              </a:rPr>
              <a:t>FONTOS! Krétában nem </a:t>
            </a:r>
            <a:r>
              <a:rPr lang="hu-HU" b="1" dirty="0" err="1">
                <a:solidFill>
                  <a:srgbClr val="FF0000"/>
                </a:solidFill>
              </a:rPr>
              <a:t>adóév</a:t>
            </a:r>
            <a:r>
              <a:rPr lang="hu-HU" b="1" dirty="0">
                <a:solidFill>
                  <a:srgbClr val="FF0000"/>
                </a:solidFill>
              </a:rPr>
              <a:t> van, hanem tanév, emiatt a tanév végén le kell listázni az óraszámokat, (</a:t>
            </a:r>
            <a:r>
              <a:rPr lang="hu-HU" b="1" dirty="0" err="1">
                <a:solidFill>
                  <a:srgbClr val="FF0000"/>
                </a:solidFill>
              </a:rPr>
              <a:t>excel</a:t>
            </a:r>
            <a:r>
              <a:rPr lang="hu-HU" b="1" dirty="0">
                <a:solidFill>
                  <a:srgbClr val="FF0000"/>
                </a:solidFill>
              </a:rPr>
              <a:t>) mert a következő tanév kezdetén </a:t>
            </a:r>
            <a:r>
              <a:rPr lang="hu-HU" b="1" dirty="0" err="1">
                <a:solidFill>
                  <a:srgbClr val="FF0000"/>
                </a:solidFill>
              </a:rPr>
              <a:t>elöről</a:t>
            </a:r>
            <a:r>
              <a:rPr lang="hu-HU" b="1" dirty="0">
                <a:solidFill>
                  <a:srgbClr val="FF0000"/>
                </a:solidFill>
              </a:rPr>
              <a:t> kezdődik a sorszám!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633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C9CC49-2658-429A-B9FC-88B50DBE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2026 évi változások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87D174-F143-4CE5-A836-E4F589508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hu-HU" sz="2600" dirty="0"/>
              <a:t>„117. § A </a:t>
            </a:r>
            <a:r>
              <a:rPr lang="hu-HU" sz="2600" dirty="0" err="1"/>
              <a:t>Szocho</a:t>
            </a:r>
            <a:r>
              <a:rPr lang="hu-HU" sz="2600" dirty="0"/>
              <a:t> tv. 17/A. §-a </a:t>
            </a:r>
            <a:r>
              <a:rPr lang="hu-HU" sz="2600" dirty="0" err="1"/>
              <a:t>a</a:t>
            </a:r>
            <a:r>
              <a:rPr lang="hu-HU" sz="2600" dirty="0"/>
              <a:t> következő (2) bekezdéssel egészül ki: »(2)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hu-HU" sz="2600" dirty="0"/>
              <a:t>Az (1) bekezdés a) pontja szerinti adókedvezményt </a:t>
            </a:r>
            <a:r>
              <a:rPr lang="hu-HU" sz="2600" b="1" dirty="0"/>
              <a:t>ugyanazon munkáltató ugyanazon munkavállalója tekintetében legfeljebb 12 hónapig érvényesítheti azon képzésben részt vevő személy tekintetében</a:t>
            </a:r>
            <a:r>
              <a:rPr lang="hu-HU" sz="2600" dirty="0"/>
              <a:t>, aki a szakirányú oktatást az </a:t>
            </a:r>
            <a:r>
              <a:rPr lang="hu-HU" sz="2600" dirty="0" err="1"/>
              <a:t>Szkt</a:t>
            </a:r>
            <a:r>
              <a:rPr lang="hu-HU" sz="2600" dirty="0"/>
              <a:t>. 90/A. §-a szerint saját foglalkoztatónál teljesíti és legkésőbb a szakirányú oktatás befejezését követő második vizsgaidőszakban szakmai vizsgát tesz.«”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hu-HU" sz="2600" dirty="0"/>
              <a:t>A </a:t>
            </a:r>
            <a:r>
              <a:rPr lang="hu-HU" sz="2600" dirty="0" err="1"/>
              <a:t>Módtv</a:t>
            </a:r>
            <a:r>
              <a:rPr lang="hu-HU" sz="2600" dirty="0"/>
              <a:t>. 119. §-a értelmében az új szabály „</a:t>
            </a:r>
            <a:r>
              <a:rPr lang="hu-HU" sz="2600" b="1" dirty="0"/>
              <a:t>a 2024. december 31-ét követően induló képzések tekintetében alkalmazandó”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hu-HU" sz="2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2025.01.01-től!!!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046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20C2E3-2D8C-4D5C-891D-48B50CE8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2026 évi változások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1123F8-2F66-48FB-8408-A360A3535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Mit jelent ez a gyakorlatban?</a:t>
            </a:r>
          </a:p>
          <a:p>
            <a:r>
              <a:rPr lang="hu-HU" b="1" dirty="0">
                <a:solidFill>
                  <a:schemeClr val="tx1"/>
                </a:solidFill>
              </a:rPr>
              <a:t>A képzés lehet több, mint 12 hó, de csak 12 hónapig jár a </a:t>
            </a:r>
            <a:r>
              <a:rPr lang="hu-HU" b="1" dirty="0" err="1">
                <a:solidFill>
                  <a:schemeClr val="tx1"/>
                </a:solidFill>
              </a:rPr>
              <a:t>szocho</a:t>
            </a:r>
            <a:endParaRPr lang="hu-HU" b="1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Nem napra számoljuk (365 nap), hanem hónapra</a:t>
            </a:r>
          </a:p>
          <a:p>
            <a:r>
              <a:rPr lang="hu-HU" b="1" dirty="0">
                <a:solidFill>
                  <a:schemeClr val="tx1"/>
                </a:solidFill>
              </a:rPr>
              <a:t>Célszerű hó 1-én kezdeni a képzéseket, ha hó közben kezdődik, számoljunk mikor ér véget, és részhónapok esetén-amelyik jobban megéri!</a:t>
            </a:r>
          </a:p>
          <a:p>
            <a:r>
              <a:rPr lang="hu-HU" b="1" dirty="0">
                <a:solidFill>
                  <a:schemeClr val="tx1"/>
                </a:solidFill>
              </a:rPr>
              <a:t>Akik 2025.01.01 előtt végeztek képzést, nem számít bele a 12 hónapos szabályba!</a:t>
            </a:r>
          </a:p>
        </p:txBody>
      </p:sp>
    </p:spTree>
    <p:extLst>
      <p:ext uri="{BB962C8B-B14F-4D97-AF65-F5344CB8AC3E}">
        <p14:creationId xmlns:p14="http://schemas.microsoft.com/office/powerpoint/2010/main" val="1726880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1128</Words>
  <Application>Microsoft Office PowerPoint</Application>
  <PresentationFormat>Szélesvásznú</PresentationFormat>
  <Paragraphs>97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Garamond</vt:lpstr>
      <vt:lpstr>Palatino Linotype</vt:lpstr>
      <vt:lpstr>Wingdings</vt:lpstr>
      <vt:lpstr>Organikus</vt:lpstr>
      <vt:lpstr>Könyvelőkkel a duális képzésért</vt:lpstr>
      <vt:lpstr>Tartalom</vt:lpstr>
      <vt:lpstr>Szakirányú oktatás finanszírozása-áttekintés</vt:lpstr>
      <vt:lpstr>Szakirányú oktatás finanszírozása-áttekintés</vt:lpstr>
      <vt:lpstr>Szakirányú oktatás finanszírozása-áttekintés</vt:lpstr>
      <vt:lpstr>Szakirányú oktatás finanszírozása-áttekintés</vt:lpstr>
      <vt:lpstr>Szakirányú oktatás finanszírozása-áttekintés</vt:lpstr>
      <vt:lpstr>2026 évi változások</vt:lpstr>
      <vt:lpstr>2026 évi változások</vt:lpstr>
      <vt:lpstr>2026 évi változások</vt:lpstr>
      <vt:lpstr>2026 évi változások</vt:lpstr>
      <vt:lpstr>2026 évi változások</vt:lpstr>
      <vt:lpstr>Leggyakoribb kérdések, és hibák </vt:lpstr>
      <vt:lpstr>Leggyakoribb kérdések, és hibák</vt:lpstr>
      <vt:lpstr>NAV ellenőrzési szempontjai a duális képzés vonatkozásában </vt:lpstr>
      <vt:lpstr>NAV ellenőrzési szempontjai a duális képzés vonatkozásában</vt:lpstr>
      <vt:lpstr>NAV ellenőrzési szempontjai a duális képzés vonatkozásában </vt:lpstr>
      <vt:lpstr>NAV ellenőrzési szempontjai a duális képzés vonatkozásában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Könyvelőkkel a duális képzésért</dc:title>
  <dc:creator>Win10</dc:creator>
  <cp:lastModifiedBy>Win10</cp:lastModifiedBy>
  <cp:revision>38</cp:revision>
  <dcterms:created xsi:type="dcterms:W3CDTF">2026-04-23T06:16:01Z</dcterms:created>
  <dcterms:modified xsi:type="dcterms:W3CDTF">2026-04-23T08:30:12Z</dcterms:modified>
</cp:coreProperties>
</file>