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64" r:id="rId11"/>
    <p:sldId id="265" r:id="rId12"/>
    <p:sldId id="266" r:id="rId13"/>
    <p:sldId id="267" r:id="rId14"/>
    <p:sldId id="274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6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3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Shape 2"/>
          <p:cNvSpPr/>
          <p:nvPr/>
        </p:nvSpPr>
        <p:spPr>
          <a:xfrm>
            <a:off x="6858000" y="73152"/>
            <a:ext cx="109728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5" name="Text 3"/>
          <p:cNvSpPr/>
          <p:nvPr/>
        </p:nvSpPr>
        <p:spPr>
          <a:xfrm>
            <a:off x="7040880" y="22860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11480" y="914400"/>
            <a:ext cx="62179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tananyag</a:t>
            </a:r>
            <a:endParaRPr lang="en-US" sz="3800" dirty="0"/>
          </a:p>
        </p:txBody>
      </p:sp>
      <p:sp>
        <p:nvSpPr>
          <p:cNvPr id="7" name="Text 5"/>
          <p:cNvSpPr/>
          <p:nvPr/>
        </p:nvSpPr>
        <p:spPr>
          <a:xfrm>
            <a:off x="411480" y="1664208"/>
            <a:ext cx="6217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mint segítő módszer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411480" y="2286000"/>
            <a:ext cx="62179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duális képzésben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411480" y="3063240"/>
            <a:ext cx="1097280" cy="6400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3200400" cy="507034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18288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3474720" y="1371600"/>
            <a:ext cx="5303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Szakmaspecifikus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példák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474720" y="242316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Vállalkozási ügyviteli ügyintéző · Kereskedelmi értékesítő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383280" y="2331720"/>
            <a:ext cx="73152" cy="7315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🏢  Vállalkozási ügyviteli ügyintéző – Online tananyag a képzésben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4160520" cy="39776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896112"/>
            <a:ext cx="4160520" cy="41148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36576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JELENLÉTI KÉPZÉS – valós feladatok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1417320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Text 7"/>
          <p:cNvSpPr/>
          <p:nvPr/>
        </p:nvSpPr>
        <p:spPr>
          <a:xfrm>
            <a:off x="594360" y="1380744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Valós számlák, szerződések feldolgozása a cégnél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29384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1" name="Text 9"/>
          <p:cNvSpPr/>
          <p:nvPr/>
        </p:nvSpPr>
        <p:spPr>
          <a:xfrm>
            <a:off x="594360" y="1892808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Bankszámlakezelő szoftver (pl. NetBank) éles használata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441448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3" name="Text 11"/>
          <p:cNvSpPr/>
          <p:nvPr/>
        </p:nvSpPr>
        <p:spPr>
          <a:xfrm>
            <a:off x="594360" y="2404872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Ügyfélkapcsolat: telefonos és személyes kommunikáció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953512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5" name="Text 13"/>
          <p:cNvSpPr/>
          <p:nvPr/>
        </p:nvSpPr>
        <p:spPr>
          <a:xfrm>
            <a:off x="594360" y="2916936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Könyvelési bizonylatok rendezése, archiválása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465576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7" name="Text 15"/>
          <p:cNvSpPr/>
          <p:nvPr/>
        </p:nvSpPr>
        <p:spPr>
          <a:xfrm>
            <a:off x="594360" y="34290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Havi zárási folyamatokban való részvétel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3977640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9" name="Text 17"/>
          <p:cNvSpPr/>
          <p:nvPr/>
        </p:nvSpPr>
        <p:spPr>
          <a:xfrm>
            <a:off x="594360" y="3941064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Belső meetingek, céges eljárások megismerése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896112"/>
            <a:ext cx="4206240" cy="39776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Shape 19"/>
          <p:cNvSpPr/>
          <p:nvPr/>
        </p:nvSpPr>
        <p:spPr>
          <a:xfrm>
            <a:off x="4663440" y="896112"/>
            <a:ext cx="4206240" cy="4114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2" name="Text 20"/>
          <p:cNvSpPr/>
          <p:nvPr/>
        </p:nvSpPr>
        <p:spPr>
          <a:xfrm>
            <a:off x="475488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B3C"/>
                </a:solidFill>
              </a:rPr>
              <a:t>ONLINE TANANYAG – kiegészítő elemek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736592" y="1408176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4" name="Text 22"/>
          <p:cNvSpPr/>
          <p:nvPr/>
        </p:nvSpPr>
        <p:spPr>
          <a:xfrm>
            <a:off x="4736592" y="140817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74920" y="140817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Adózási modulok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74920" y="1664208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NAV-videók, jogszabály-változások követése online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736592" y="2048256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8" name="Shape 26"/>
          <p:cNvSpPr/>
          <p:nvPr/>
        </p:nvSpPr>
        <p:spPr>
          <a:xfrm>
            <a:off x="4736592" y="2066544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Text 27"/>
          <p:cNvSpPr/>
          <p:nvPr/>
        </p:nvSpPr>
        <p:spPr>
          <a:xfrm>
            <a:off x="4736592" y="2066544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74920" y="206654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Szoftver tutorialok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74920" y="2322576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Számlázó, bérszámfejtő szoftverek e-learning anyagai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736592" y="2706624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3" name="Shape 31"/>
          <p:cNvSpPr/>
          <p:nvPr/>
        </p:nvSpPr>
        <p:spPr>
          <a:xfrm>
            <a:off x="4736592" y="2724912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4" name="Text 32"/>
          <p:cNvSpPr/>
          <p:nvPr/>
        </p:nvSpPr>
        <p:spPr>
          <a:xfrm>
            <a:off x="4736592" y="272491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074920" y="2724912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Tesztek &amp; önellenőrzés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74920" y="2980944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ÁFA-bevallás, szja-kiegészítés ellenőrző feladatok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36592" y="3364992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8" name="Shape 36"/>
          <p:cNvSpPr/>
          <p:nvPr/>
        </p:nvSpPr>
        <p:spPr>
          <a:xfrm>
            <a:off x="4736592" y="3383280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9" name="Text 37"/>
          <p:cNvSpPr/>
          <p:nvPr/>
        </p:nvSpPr>
        <p:spPr>
          <a:xfrm>
            <a:off x="4736592" y="338328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074920" y="3383280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Jogszabály-tár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074920" y="3639312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Digitális hozzáférés az aktuális számviteli előírásokhoz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4736592" y="4023360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3" name="Shape 41"/>
          <p:cNvSpPr/>
          <p:nvPr/>
        </p:nvSpPr>
        <p:spPr>
          <a:xfrm>
            <a:off x="4736592" y="4041648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4" name="Text 42"/>
          <p:cNvSpPr/>
          <p:nvPr/>
        </p:nvSpPr>
        <p:spPr>
          <a:xfrm>
            <a:off x="4736592" y="404164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074920" y="4041648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E-portfólió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074920" y="4297680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Elvégzett feladatok dokumentálása, fejlődés nyomon követése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</a:rPr>
              <a:t>🛒  Kereskedelmi értékesítő – Online tananyag a képzésben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4160520" cy="39776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896112"/>
            <a:ext cx="4160520" cy="41148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36576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JELENLÉTI KÉPZÉS – értékesítési gyakorlat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65760" y="1417320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Text 7"/>
          <p:cNvSpPr/>
          <p:nvPr/>
        </p:nvSpPr>
        <p:spPr>
          <a:xfrm>
            <a:off x="594360" y="1380744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Vevőkiszolgálás az üzletben – valós tranzakciók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1929384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1" name="Text 9"/>
          <p:cNvSpPr/>
          <p:nvPr/>
        </p:nvSpPr>
        <p:spPr>
          <a:xfrm>
            <a:off x="594360" y="1892808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Kassza kezelése, visszajáró számítás, hiba-elhárítás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441448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3" name="Text 11"/>
          <p:cNvSpPr/>
          <p:nvPr/>
        </p:nvSpPr>
        <p:spPr>
          <a:xfrm>
            <a:off x="594360" y="2404872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Árurendezés, készletfeltöltés, polcrendezés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953512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5" name="Text 13"/>
          <p:cNvSpPr/>
          <p:nvPr/>
        </p:nvSpPr>
        <p:spPr>
          <a:xfrm>
            <a:off x="594360" y="2916936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Reklamáció-kezelés valós ügyfélhelyzetekben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465576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7" name="Text 15"/>
          <p:cNvSpPr/>
          <p:nvPr/>
        </p:nvSpPr>
        <p:spPr>
          <a:xfrm>
            <a:off x="594360" y="342900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Leltározás, árufogadás, szállítólevelek ellenőrzése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3977640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9" name="Text 17"/>
          <p:cNvSpPr/>
          <p:nvPr/>
        </p:nvSpPr>
        <p:spPr>
          <a:xfrm>
            <a:off x="594360" y="3941064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Értékesítési kampányok lebonyolítása a csapattal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63440" y="896112"/>
            <a:ext cx="4206240" cy="39776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Shape 19"/>
          <p:cNvSpPr/>
          <p:nvPr/>
        </p:nvSpPr>
        <p:spPr>
          <a:xfrm>
            <a:off x="4663440" y="896112"/>
            <a:ext cx="4206240" cy="4114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2" name="Text 20"/>
          <p:cNvSpPr/>
          <p:nvPr/>
        </p:nvSpPr>
        <p:spPr>
          <a:xfrm>
            <a:off x="4754880" y="91440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B3C"/>
                </a:solidFill>
              </a:rPr>
              <a:t>ONLINE TANANYAG – tudásalapozás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736592" y="1408176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4" name="Text 22"/>
          <p:cNvSpPr/>
          <p:nvPr/>
        </p:nvSpPr>
        <p:spPr>
          <a:xfrm>
            <a:off x="4736592" y="140817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074920" y="1408176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Termékismeret modulok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74920" y="1664208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Gyártói e-learning anyagok, termékvideók megtekintése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736592" y="2048256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8" name="Shape 26"/>
          <p:cNvSpPr/>
          <p:nvPr/>
        </p:nvSpPr>
        <p:spPr>
          <a:xfrm>
            <a:off x="4736592" y="2066544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Text 27"/>
          <p:cNvSpPr/>
          <p:nvPr/>
        </p:nvSpPr>
        <p:spPr>
          <a:xfrm>
            <a:off x="4736592" y="2066544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74920" y="206654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Értékesítési technikák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74920" y="2322576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Online szimulációs játékok, szerepjáték-videók elemzése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736592" y="2706624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3" name="Shape 31"/>
          <p:cNvSpPr/>
          <p:nvPr/>
        </p:nvSpPr>
        <p:spPr>
          <a:xfrm>
            <a:off x="4736592" y="2724912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4" name="Text 32"/>
          <p:cNvSpPr/>
          <p:nvPr/>
        </p:nvSpPr>
        <p:spPr>
          <a:xfrm>
            <a:off x="4736592" y="272491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074920" y="2724912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Kasszaszoftver tutorialok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74920" y="2980944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Saját céges belső képzési videók, szoftver-szimulátor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36592" y="3364992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8" name="Shape 36"/>
          <p:cNvSpPr/>
          <p:nvPr/>
        </p:nvSpPr>
        <p:spPr>
          <a:xfrm>
            <a:off x="4736592" y="3383280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9" name="Text 37"/>
          <p:cNvSpPr/>
          <p:nvPr/>
        </p:nvSpPr>
        <p:spPr>
          <a:xfrm>
            <a:off x="4736592" y="338328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074920" y="3383280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Fogyasztóvédelmi tudás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074920" y="3639312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Interaktív modulok: jog, panaszkezelési protokollok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4736592" y="4023360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3" name="Shape 41"/>
          <p:cNvSpPr/>
          <p:nvPr/>
        </p:nvSpPr>
        <p:spPr>
          <a:xfrm>
            <a:off x="4736592" y="4041648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4" name="Text 42"/>
          <p:cNvSpPr/>
          <p:nvPr/>
        </p:nvSpPr>
        <p:spPr>
          <a:xfrm>
            <a:off x="4736592" y="404164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000000"/>
                </a:solidFill>
              </a:rPr>
              <a:t>💻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074920" y="4041648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A3D62"/>
                </a:solidFill>
              </a:rPr>
              <a:t>Flipped classroom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074920" y="4297680"/>
            <a:ext cx="3611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Otthon modul → üzletben alkalmazás – hatékony váltó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3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3200400" cy="507034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18288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3474720" y="1371600"/>
            <a:ext cx="5303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Munkavállalói képzés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specialitásai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474720" y="242316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duális képzés speciális formája: saját dolgozók képzése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383280" y="2331720"/>
            <a:ext cx="73152" cy="7315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 tanulók képzése és a saját dolgozók képzése – specialitások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hape 3"/>
          <p:cNvSpPr/>
          <p:nvPr/>
        </p:nvSpPr>
        <p:spPr>
          <a:xfrm>
            <a:off x="8092440" y="118872"/>
            <a:ext cx="868680" cy="5303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38912" y="923544"/>
            <a:ext cx="8631936" cy="530352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hape 6"/>
          <p:cNvSpPr/>
          <p:nvPr/>
        </p:nvSpPr>
        <p:spPr>
          <a:xfrm>
            <a:off x="256032" y="896112"/>
            <a:ext cx="109728" cy="5303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 7"/>
          <p:cNvSpPr/>
          <p:nvPr/>
        </p:nvSpPr>
        <p:spPr>
          <a:xfrm>
            <a:off x="438912" y="923544"/>
            <a:ext cx="8321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2023. j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ú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lius 1-t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ő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 a saj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 munkav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llaló k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pz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re k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 modell v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lt hangsúlyoss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: (1) k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ü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lön szakk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pz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si munkaszerz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ő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megk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ö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s, (2) megl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v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ő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munkaszerz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ő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ó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dos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í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sa – az ad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ó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kedvezm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ny 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 a dokument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si kötelezettség szempontj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á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ó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nyeges k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ü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lönbs</a:t>
            </a:r>
            <a:r>
              <a:rPr kumimoji="0" lang="hu-HU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é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ggel.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256032" y="1527048"/>
            <a:ext cx="1664208" cy="384048"/>
          </a:xfrm>
          <a:prstGeom prst="rect">
            <a:avLst/>
          </a:prstGeom>
          <a:solidFill>
            <a:srgbClr val="0A3D62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 9"/>
          <p:cNvSpPr/>
          <p:nvPr/>
        </p:nvSpPr>
        <p:spPr>
          <a:xfrm>
            <a:off x="320040" y="1554480"/>
            <a:ext cx="1554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Szempont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1920240" y="1527048"/>
            <a:ext cx="3566160" cy="384048"/>
          </a:xfrm>
          <a:prstGeom prst="rect">
            <a:avLst/>
          </a:prstGeom>
          <a:solidFill>
            <a:srgbClr val="0A3D62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1984248" y="1554480"/>
            <a:ext cx="3456432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TANULÓ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5486400" y="1527048"/>
            <a:ext cx="3401568" cy="384048"/>
          </a:xfrm>
          <a:prstGeom prst="rect">
            <a:avLst/>
          </a:prstGeom>
          <a:solidFill>
            <a:srgbClr val="0A3D62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5550408" y="1554480"/>
            <a:ext cx="32918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SAJÁT DOLGOZÓ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56032" y="1929384"/>
            <a:ext cx="166420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320040" y="1956816"/>
            <a:ext cx="1554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Jogi alap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1920240" y="1929384"/>
            <a:ext cx="3566160" cy="384048"/>
          </a:xfrm>
          <a:prstGeom prst="rect">
            <a:avLst/>
          </a:prstGeom>
          <a:solidFill>
            <a:srgbClr val="E8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984248" y="1956816"/>
            <a:ext cx="3456432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Szkt. 42–55. §  |  Szakképzési munkaszerz.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5486400" y="1929384"/>
            <a:ext cx="3401568" cy="384048"/>
          </a:xfrm>
          <a:prstGeom prst="rect">
            <a:avLst/>
          </a:prstGeom>
          <a:solidFill>
            <a:srgbClr val="EDFAF4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5550408" y="1956816"/>
            <a:ext cx="32918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Szkt. 83–86. §  |  Munkaszerz. vagy módosítás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256032" y="2331720"/>
            <a:ext cx="1664208" cy="384048"/>
          </a:xfrm>
          <a:prstGeom prst="rect">
            <a:avLst/>
          </a:prstGeom>
          <a:solidFill>
            <a:srgbClr val="EEF6FA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320040" y="2359152"/>
            <a:ext cx="1554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Képzési idő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1920240" y="2331720"/>
            <a:ext cx="3566160" cy="384048"/>
          </a:xfrm>
          <a:prstGeom prst="rect">
            <a:avLst/>
          </a:prstGeom>
          <a:solidFill>
            <a:srgbClr val="E8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1984248" y="2359152"/>
            <a:ext cx="3456432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Iskolai beosztás – tanév rendje szabja meg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486400" y="2331720"/>
            <a:ext cx="3401568" cy="384048"/>
          </a:xfrm>
          <a:prstGeom prst="rect">
            <a:avLst/>
          </a:prstGeom>
          <a:solidFill>
            <a:srgbClr val="EDFAF4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5550408" y="2359152"/>
            <a:ext cx="32918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Munkáltató határozza meg, tanévtől független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256032" y="2734056"/>
            <a:ext cx="1664208" cy="384048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 27"/>
          <p:cNvSpPr/>
          <p:nvPr/>
        </p:nvSpPr>
        <p:spPr>
          <a:xfrm>
            <a:off x="320040" y="2761488"/>
            <a:ext cx="155448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Online tananyag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ereje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Shape 28"/>
          <p:cNvSpPr/>
          <p:nvPr/>
        </p:nvSpPr>
        <p:spPr>
          <a:xfrm>
            <a:off x="1920240" y="2734056"/>
            <a:ext cx="3566160" cy="384048"/>
          </a:xfrm>
          <a:prstGeom prst="rect">
            <a:avLst/>
          </a:prstGeom>
          <a:solidFill>
            <a:srgbClr val="E8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29"/>
          <p:cNvSpPr/>
          <p:nvPr/>
        </p:nvSpPr>
        <p:spPr>
          <a:xfrm>
            <a:off x="1984248" y="2761488"/>
            <a:ext cx="3456432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Flipped classroom, ismétlés – rövid modulok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Shape 30"/>
          <p:cNvSpPr/>
          <p:nvPr/>
        </p:nvSpPr>
        <p:spPr>
          <a:xfrm>
            <a:off x="5486400" y="2734056"/>
            <a:ext cx="3401568" cy="384048"/>
          </a:xfrm>
          <a:prstGeom prst="rect">
            <a:avLst/>
          </a:prstGeom>
          <a:solidFill>
            <a:srgbClr val="EDFAF4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 31"/>
          <p:cNvSpPr/>
          <p:nvPr/>
        </p:nvSpPr>
        <p:spPr>
          <a:xfrm>
            <a:off x="5550408" y="2761488"/>
            <a:ext cx="3291840" cy="3383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DOMINÁNS lehet (60–80%) – rendszerezés, vizsga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Shape 32"/>
          <p:cNvSpPr/>
          <p:nvPr/>
        </p:nvSpPr>
        <p:spPr>
          <a:xfrm>
            <a:off x="256032" y="3182112"/>
            <a:ext cx="8631936" cy="329184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Text 33"/>
          <p:cNvSpPr/>
          <p:nvPr/>
        </p:nvSpPr>
        <p:spPr>
          <a:xfrm>
            <a:off x="347472" y="3218688"/>
            <a:ext cx="8412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1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SZOCIÁLIS HOZZÁJÁRULÁSI ADÓ CSÖKKENTŐ TÉTELEK  –  Szocho tv. 17/A. §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Shape 34"/>
          <p:cNvSpPr/>
          <p:nvPr/>
        </p:nvSpPr>
        <p:spPr>
          <a:xfrm>
            <a:off x="256032" y="3529584"/>
            <a:ext cx="2807208" cy="1261872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Shape 35"/>
          <p:cNvSpPr/>
          <p:nvPr/>
        </p:nvSpPr>
        <p:spPr>
          <a:xfrm>
            <a:off x="256032" y="3529584"/>
            <a:ext cx="347472" cy="126187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 36"/>
          <p:cNvSpPr/>
          <p:nvPr/>
        </p:nvSpPr>
        <p:spPr>
          <a:xfrm>
            <a:off x="292608" y="3803904"/>
            <a:ext cx="292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 37"/>
          <p:cNvSpPr/>
          <p:nvPr/>
        </p:nvSpPr>
        <p:spPr>
          <a:xfrm>
            <a:off x="658368" y="354787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0D7EA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Alap szocho-csökkentő tétel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Shape 38"/>
          <p:cNvSpPr/>
          <p:nvPr/>
        </p:nvSpPr>
        <p:spPr>
          <a:xfrm>
            <a:off x="658368" y="3840480"/>
            <a:ext cx="2331720" cy="182880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 39"/>
          <p:cNvSpPr/>
          <p:nvPr/>
        </p:nvSpPr>
        <p:spPr>
          <a:xfrm>
            <a:off x="658368" y="3840480"/>
            <a:ext cx="2331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Szocho tv. 17/A. § (1) a)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 40"/>
          <p:cNvSpPr/>
          <p:nvPr/>
        </p:nvSpPr>
        <p:spPr>
          <a:xfrm>
            <a:off x="658368" y="4041648"/>
            <a:ext cx="23317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 duális képzőhelyen töltött napok arányában érvényesíthető. Alap: 1 200 000 Ft × szakmaszorzó × évfolyami szorzó, osztva az éves munkanapokkal, arányosítva napi 8 (7) órához.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Shape 41"/>
          <p:cNvSpPr/>
          <p:nvPr/>
        </p:nvSpPr>
        <p:spPr>
          <a:xfrm>
            <a:off x="3154680" y="3529584"/>
            <a:ext cx="2807208" cy="1261872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Shape 42"/>
          <p:cNvSpPr/>
          <p:nvPr/>
        </p:nvSpPr>
        <p:spPr>
          <a:xfrm>
            <a:off x="3154680" y="3529584"/>
            <a:ext cx="347472" cy="126187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Text 43"/>
          <p:cNvSpPr/>
          <p:nvPr/>
        </p:nvSpPr>
        <p:spPr>
          <a:xfrm>
            <a:off x="3191256" y="3803904"/>
            <a:ext cx="292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Text 44"/>
          <p:cNvSpPr/>
          <p:nvPr/>
        </p:nvSpPr>
        <p:spPr>
          <a:xfrm>
            <a:off x="3557016" y="354787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E6F9F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Sikerdíj – 20% plusz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Shape 45"/>
          <p:cNvSpPr/>
          <p:nvPr/>
        </p:nvSpPr>
        <p:spPr>
          <a:xfrm>
            <a:off x="3557016" y="3840480"/>
            <a:ext cx="2331720" cy="182880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Text 46"/>
          <p:cNvSpPr/>
          <p:nvPr/>
        </p:nvSpPr>
        <p:spPr>
          <a:xfrm>
            <a:off x="3557016" y="3840480"/>
            <a:ext cx="2331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Szocho tv. 17/A. § (1) b)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 47"/>
          <p:cNvSpPr/>
          <p:nvPr/>
        </p:nvSpPr>
        <p:spPr>
          <a:xfrm>
            <a:off x="3557016" y="4041648"/>
            <a:ext cx="23317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Feltétel: legalább 6 hónapos egybefüggő szakképzési munkaszerz. + sikeres szakmai vizsga. Mértéke: az összes érvényesített kedvezmény további 20%-a. Több képző is igénybe veheti.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Shape 48"/>
          <p:cNvSpPr/>
          <p:nvPr/>
        </p:nvSpPr>
        <p:spPr>
          <a:xfrm>
            <a:off x="6053328" y="3529584"/>
            <a:ext cx="2807208" cy="1261872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Shape 49"/>
          <p:cNvSpPr/>
          <p:nvPr/>
        </p:nvSpPr>
        <p:spPr>
          <a:xfrm>
            <a:off x="6053328" y="3529584"/>
            <a:ext cx="347472" cy="1261872"/>
          </a:xfrm>
          <a:prstGeom prst="rect">
            <a:avLst/>
          </a:prstGeom>
          <a:solidFill>
            <a:srgbClr val="CA6A10"/>
          </a:solidFill>
          <a:ln w="12700">
            <a:solidFill>
              <a:srgbClr val="CA6A1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 50"/>
          <p:cNvSpPr/>
          <p:nvPr/>
        </p:nvSpPr>
        <p:spPr>
          <a:xfrm>
            <a:off x="6089904" y="3803904"/>
            <a:ext cx="29260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Text 51"/>
          <p:cNvSpPr/>
          <p:nvPr/>
        </p:nvSpPr>
        <p:spPr>
          <a:xfrm>
            <a:off x="6455664" y="3547872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A6A1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Saját dolgozó – 2025-től módosult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Shape 52"/>
          <p:cNvSpPr/>
          <p:nvPr/>
        </p:nvSpPr>
        <p:spPr>
          <a:xfrm>
            <a:off x="6455664" y="3840480"/>
            <a:ext cx="2331720" cy="182880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Text 53"/>
          <p:cNvSpPr/>
          <p:nvPr/>
        </p:nvSpPr>
        <p:spPr>
          <a:xfrm>
            <a:off x="6455664" y="3840480"/>
            <a:ext cx="23317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Szocho tv. 17/A. § (2)  –  2024. évi LV. tv.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Text 54"/>
          <p:cNvSpPr/>
          <p:nvPr/>
        </p:nvSpPr>
        <p:spPr>
          <a:xfrm>
            <a:off x="6455664" y="4041648"/>
            <a:ext cx="233172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50" b="0" i="0" u="none" strike="noStrike" kern="1200" cap="none" spc="0" normalizeH="0" baseline="0" noProof="0" dirty="0">
                <a:ln>
                  <a:noFill/>
                </a:ln>
                <a:solidFill>
                  <a:srgbClr val="1A2B3C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2025. jan. 1-jétől: ugyanazon munkáltatónál legfeljebb 12 hónapig érvényesíthető. Feltétel: a képzés befejezését követő 2. vizsgaidőszakban sikeres szakmai vizsga.</a:t>
            </a:r>
            <a:endParaRPr kumimoji="0" lang="en-US" sz="9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Shape 55"/>
          <p:cNvSpPr/>
          <p:nvPr/>
        </p:nvSpPr>
        <p:spPr>
          <a:xfrm>
            <a:off x="256032" y="4846320"/>
            <a:ext cx="8631936" cy="256032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u-H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Text 56"/>
          <p:cNvSpPr/>
          <p:nvPr/>
        </p:nvSpPr>
        <p:spPr>
          <a:xfrm>
            <a:off x="347472" y="4864608"/>
            <a:ext cx="8412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FF0D0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TAO alap-csökkentő: min.bér 24%-a/hó/fő  [TAO tv. 7. § (1) i)]  |  KIVA/KATA alanyoknak: visszaigénylés  [Szocho tv. 17/A. §]  |  Kalkulátor: dualis.mkik.hu/kalkulator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</a:rPr>
              <a:t>Online tananyag alkalmazása a munkavállalói képzésben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8595360" cy="658368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896112"/>
            <a:ext cx="109728" cy="6583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502920" y="923544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munkavállalói képzésben a cég nem kötött a </a:t>
            </a:r>
            <a:r>
              <a:rPr lang="hu-HU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„</a:t>
            </a: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tantervi</a:t>
            </a:r>
            <a:r>
              <a:rPr lang="hu-HU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”</a:t>
            </a:r>
            <a:r>
              <a:rPr lang="en-US" sz="11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előírásokhoz – szabadon tervezhet. Az online tananyag DOMINÁNS szerepet kaphat, akár a teljes képzési idő 60-80%-ában!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691640"/>
            <a:ext cx="2084832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9" name="Shape 7"/>
          <p:cNvSpPr/>
          <p:nvPr/>
        </p:nvSpPr>
        <p:spPr>
          <a:xfrm>
            <a:off x="274320" y="1691640"/>
            <a:ext cx="2084832" cy="50292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0" name="Text 8"/>
          <p:cNvSpPr/>
          <p:nvPr/>
        </p:nvSpPr>
        <p:spPr>
          <a:xfrm>
            <a:off x="365760" y="1709928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⏰  Flexibilis időbeosztás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84048" y="2313432"/>
            <a:ext cx="137160" cy="13716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2" name="Text 10"/>
          <p:cNvSpPr/>
          <p:nvPr/>
        </p:nvSpPr>
        <p:spPr>
          <a:xfrm>
            <a:off x="576072" y="2276856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Munkaidőn kívül is elvégezhető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84048" y="2935224"/>
            <a:ext cx="137160" cy="13716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4" name="Text 12"/>
          <p:cNvSpPr/>
          <p:nvPr/>
        </p:nvSpPr>
        <p:spPr>
          <a:xfrm>
            <a:off x="576072" y="2898648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Saját tempóban haladás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76072" y="3520440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65760" y="3520440"/>
            <a:ext cx="137160" cy="13716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8" name="Text 16"/>
          <p:cNvSpPr/>
          <p:nvPr/>
        </p:nvSpPr>
        <p:spPr>
          <a:xfrm>
            <a:off x="603504" y="3374136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Nincs kötött osztálytermi jelenlét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450592" y="1691640"/>
            <a:ext cx="2084832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0" name="Shape 18"/>
          <p:cNvSpPr/>
          <p:nvPr/>
        </p:nvSpPr>
        <p:spPr>
          <a:xfrm>
            <a:off x="2450592" y="1691640"/>
            <a:ext cx="2084832" cy="50292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Text 19"/>
          <p:cNvSpPr/>
          <p:nvPr/>
        </p:nvSpPr>
        <p:spPr>
          <a:xfrm>
            <a:off x="2542032" y="1709928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 Céges tartalom integrálása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2560320" y="2313432"/>
            <a:ext cx="137160" cy="13716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3" name="Text 21"/>
          <p:cNvSpPr/>
          <p:nvPr/>
        </p:nvSpPr>
        <p:spPr>
          <a:xfrm>
            <a:off x="2752344" y="2276856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Belső folyamatok, szabályzatok online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560320" y="2935224"/>
            <a:ext cx="137160" cy="13716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5" name="Text 23"/>
          <p:cNvSpPr/>
          <p:nvPr/>
        </p:nvSpPr>
        <p:spPr>
          <a:xfrm>
            <a:off x="2752344" y="2898648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Terméktudás, ügyfélszolgálati protokoll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560320" y="3557016"/>
            <a:ext cx="137160" cy="13716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7" name="Text 25"/>
          <p:cNvSpPr/>
          <p:nvPr/>
        </p:nvSpPr>
        <p:spPr>
          <a:xfrm>
            <a:off x="2752344" y="3520440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Céges szoftverek tutorial videói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2560320" y="4178808"/>
            <a:ext cx="137160" cy="13716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Text 27"/>
          <p:cNvSpPr/>
          <p:nvPr/>
        </p:nvSpPr>
        <p:spPr>
          <a:xfrm>
            <a:off x="2752344" y="4142232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Compliance, adatvédelem modulok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26864" y="1691640"/>
            <a:ext cx="2084832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31" name="Shape 29"/>
          <p:cNvSpPr/>
          <p:nvPr/>
        </p:nvSpPr>
        <p:spPr>
          <a:xfrm>
            <a:off x="4626864" y="1691640"/>
            <a:ext cx="2084832" cy="502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4718304" y="1709928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Egyéni fejlesztési utak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736592" y="2313432"/>
            <a:ext cx="137160" cy="13716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4" name="Text 32"/>
          <p:cNvSpPr/>
          <p:nvPr/>
        </p:nvSpPr>
        <p:spPr>
          <a:xfrm>
            <a:off x="4928616" y="2276856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Adaptív tanulás – erősségek alapján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736592" y="2935224"/>
            <a:ext cx="137160" cy="13716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6" name="Text 34"/>
          <p:cNvSpPr/>
          <p:nvPr/>
        </p:nvSpPr>
        <p:spPr>
          <a:xfrm>
            <a:off x="4928616" y="2898648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Különböző belépési szintek kezelése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36592" y="3557016"/>
            <a:ext cx="137160" cy="13716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8" name="Text 36"/>
          <p:cNvSpPr/>
          <p:nvPr/>
        </p:nvSpPr>
        <p:spPr>
          <a:xfrm>
            <a:off x="4928616" y="3520440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tapasztalt dolgozó ugrik modulokat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4736592" y="4178808"/>
            <a:ext cx="137160" cy="13716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0" name="Text 38"/>
          <p:cNvSpPr/>
          <p:nvPr/>
        </p:nvSpPr>
        <p:spPr>
          <a:xfrm>
            <a:off x="4928616" y="4142232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Testreszabott értékelés, visszajelzés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6803136" y="1691640"/>
            <a:ext cx="2084832" cy="315468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42" name="Shape 40"/>
          <p:cNvSpPr/>
          <p:nvPr/>
        </p:nvSpPr>
        <p:spPr>
          <a:xfrm>
            <a:off x="6803136" y="1691640"/>
            <a:ext cx="2084832" cy="50292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3" name="Text 41"/>
          <p:cNvSpPr/>
          <p:nvPr/>
        </p:nvSpPr>
        <p:spPr>
          <a:xfrm>
            <a:off x="6894576" y="1709928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📈  Mérés és hatékonyság</a:t>
            </a:r>
            <a:endParaRPr lang="en-US" sz="1050" dirty="0"/>
          </a:p>
        </p:txBody>
      </p:sp>
      <p:sp>
        <p:nvSpPr>
          <p:cNvPr id="45" name="Text 43"/>
          <p:cNvSpPr/>
          <p:nvPr/>
        </p:nvSpPr>
        <p:spPr>
          <a:xfrm>
            <a:off x="7104888" y="2276856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7" name="Text 45"/>
          <p:cNvSpPr/>
          <p:nvPr/>
        </p:nvSpPr>
        <p:spPr>
          <a:xfrm>
            <a:off x="7104888" y="2898648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6912864" y="2354580"/>
            <a:ext cx="137160" cy="13716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9" name="Text 47"/>
          <p:cNvSpPr/>
          <p:nvPr/>
        </p:nvSpPr>
        <p:spPr>
          <a:xfrm>
            <a:off x="7086600" y="2263140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Kompetenciaszint-változás nyomon követés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6912864" y="2951601"/>
            <a:ext cx="137160" cy="13716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51" name="Text 49"/>
          <p:cNvSpPr/>
          <p:nvPr/>
        </p:nvSpPr>
        <p:spPr>
          <a:xfrm>
            <a:off x="7141464" y="2948941"/>
            <a:ext cx="1673352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Jogszabályi megfelelőség igazolása</a:t>
            </a:r>
            <a:endParaRPr lang="en-US" sz="9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</a:rPr>
              <a:t>Online tananyag tervezési szempontok – mit kell tudni az oktatónak?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4023360" cy="39776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896112"/>
            <a:ext cx="4023360" cy="43891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365760" y="914400"/>
            <a:ext cx="3840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👩‍🎓  TANULÓK (duális képzés)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444752"/>
            <a:ext cx="182880" cy="18288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Text 7"/>
          <p:cNvSpPr/>
          <p:nvPr/>
        </p:nvSpPr>
        <p:spPr>
          <a:xfrm>
            <a:off x="621792" y="1408176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Rövidebb, fókuszált modulok (max. 10-15 perc/egység)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011680"/>
            <a:ext cx="182880" cy="18288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1" name="Text 9"/>
          <p:cNvSpPr/>
          <p:nvPr/>
        </p:nvSpPr>
        <p:spPr>
          <a:xfrm>
            <a:off x="621792" y="1975104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Motiváló, vizuális tartalom – videó, animáció, interakció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578608"/>
            <a:ext cx="182880" cy="18288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3" name="Text 11"/>
          <p:cNvSpPr/>
          <p:nvPr/>
        </p:nvSpPr>
        <p:spPr>
          <a:xfrm>
            <a:off x="621792" y="2542032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Kapcsolódjon a másnapi jelenléti feladathoz (flipped)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145536"/>
            <a:ext cx="182880" cy="18288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5" name="Text 13"/>
          <p:cNvSpPr/>
          <p:nvPr/>
        </p:nvSpPr>
        <p:spPr>
          <a:xfrm>
            <a:off x="621792" y="3108960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Iskolai LMS-sel is szinkronizálható (pl. Moodle)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712464"/>
            <a:ext cx="182880" cy="18288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7" name="Text 15"/>
          <p:cNvSpPr/>
          <p:nvPr/>
        </p:nvSpPr>
        <p:spPr>
          <a:xfrm>
            <a:off x="621792" y="3675888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Mobil-kompatibilis – a fiatal korosztály így tanul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4279392"/>
            <a:ext cx="182880" cy="182880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9" name="Text 17"/>
          <p:cNvSpPr/>
          <p:nvPr/>
        </p:nvSpPr>
        <p:spPr>
          <a:xfrm>
            <a:off x="621792" y="4242816"/>
            <a:ext cx="35661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Gamifikáció: pontok, jelvények, ranglisták alkalmazása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645152" y="896112"/>
            <a:ext cx="4297680" cy="39776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Shape 19"/>
          <p:cNvSpPr/>
          <p:nvPr/>
        </p:nvSpPr>
        <p:spPr>
          <a:xfrm>
            <a:off x="4572000" y="896112"/>
            <a:ext cx="4297680" cy="43891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2" name="Text 20"/>
          <p:cNvSpPr/>
          <p:nvPr/>
        </p:nvSpPr>
        <p:spPr>
          <a:xfrm>
            <a:off x="4663440" y="914400"/>
            <a:ext cx="4023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👷  MUNKAVÁLLALÓK (céges képzés)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663440" y="1444752"/>
            <a:ext cx="182880" cy="18288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4" name="Text 22"/>
          <p:cNvSpPr/>
          <p:nvPr/>
        </p:nvSpPr>
        <p:spPr>
          <a:xfrm>
            <a:off x="4919472" y="1408176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Releváns, munkához köthető feladatok és esetek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663440" y="2011680"/>
            <a:ext cx="182880" cy="18288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6" name="Text 24"/>
          <p:cNvSpPr/>
          <p:nvPr/>
        </p:nvSpPr>
        <p:spPr>
          <a:xfrm>
            <a:off x="4919472" y="1975104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Haladóknak </a:t>
            </a:r>
            <a:r>
              <a:rPr lang="hu-HU" sz="1000" dirty="0">
                <a:solidFill>
                  <a:srgbClr val="1A2B3C"/>
                </a:solidFill>
              </a:rPr>
              <a:t>gyorsabb előrehaladási lehetőség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63440" y="2578608"/>
            <a:ext cx="182880" cy="18288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8" name="Text 26"/>
          <p:cNvSpPr/>
          <p:nvPr/>
        </p:nvSpPr>
        <p:spPr>
          <a:xfrm>
            <a:off x="4919472" y="2542032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Munkaidőn kívüli hozzáférés is biztosítandó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919472" y="3108960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663440" y="3182112"/>
            <a:ext cx="182880" cy="182880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4919472" y="3054096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Teljesítési igazolás automatikus kiállítása (compliance)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919472" y="3675888"/>
            <a:ext cx="3794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297680" y="914400"/>
            <a:ext cx="0" cy="3913632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Jogszabályi háttér és IKK-ajánlások összefoglalója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084832" cy="388620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960120"/>
            <a:ext cx="2084832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365760" y="987552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Szkt.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2019. évi LXXX. tv.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84048" y="1755648"/>
            <a:ext cx="91440" cy="347472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Text 7"/>
          <p:cNvSpPr/>
          <p:nvPr/>
        </p:nvSpPr>
        <p:spPr>
          <a:xfrm>
            <a:off x="548640" y="172821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9. § – Duális képzőhely fogalma, kötelezettségei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84048" y="2487168"/>
            <a:ext cx="91440" cy="347472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1" name="Text 9"/>
          <p:cNvSpPr/>
          <p:nvPr/>
        </p:nvSpPr>
        <p:spPr>
          <a:xfrm>
            <a:off x="548640" y="245973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42–55. § – A tanuló és az oktató jogviszonya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84048" y="3218688"/>
            <a:ext cx="91440" cy="347472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3" name="Text 11"/>
          <p:cNvSpPr/>
          <p:nvPr/>
        </p:nvSpPr>
        <p:spPr>
          <a:xfrm>
            <a:off x="548640" y="319125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83–86. § – Felnőttképzés, munkavállalói képzés keretei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84048" y="3950208"/>
            <a:ext cx="91440" cy="347472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5" name="Text 13"/>
          <p:cNvSpPr/>
          <p:nvPr/>
        </p:nvSpPr>
        <p:spPr>
          <a:xfrm>
            <a:off x="548640" y="392277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kimenetszabályozás elve – kompetencia-alapú megközelítés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450592" y="960120"/>
            <a:ext cx="2084832" cy="388620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7" name="Shape 15"/>
          <p:cNvSpPr/>
          <p:nvPr/>
        </p:nvSpPr>
        <p:spPr>
          <a:xfrm>
            <a:off x="2450592" y="960120"/>
            <a:ext cx="2084832" cy="68580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8" name="Text 16"/>
          <p:cNvSpPr/>
          <p:nvPr/>
        </p:nvSpPr>
        <p:spPr>
          <a:xfrm>
            <a:off x="2542032" y="987552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Vhr.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12/2020. (II. 7.)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Korm. rendelet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2560320" y="1755648"/>
            <a:ext cx="91440" cy="34747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0" name="Text 18"/>
          <p:cNvSpPr/>
          <p:nvPr/>
        </p:nvSpPr>
        <p:spPr>
          <a:xfrm>
            <a:off x="2724912" y="172821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6. § – Képzési megállapodás kötelező tartalma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2560320" y="2487168"/>
            <a:ext cx="91440" cy="34747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2" name="Text 20"/>
          <p:cNvSpPr/>
          <p:nvPr/>
        </p:nvSpPr>
        <p:spPr>
          <a:xfrm>
            <a:off x="2724912" y="245973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32–38. § – Az oktató feladatai, felelőssége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2560320" y="3218688"/>
            <a:ext cx="91440" cy="34747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4" name="Text 22"/>
          <p:cNvSpPr/>
          <p:nvPr/>
        </p:nvSpPr>
        <p:spPr>
          <a:xfrm>
            <a:off x="2724912" y="319125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45–50. § – Képzési terv, egyéni fejlesztési terv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560320" y="3950208"/>
            <a:ext cx="91440" cy="34747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6" name="Text 24"/>
          <p:cNvSpPr/>
          <p:nvPr/>
        </p:nvSpPr>
        <p:spPr>
          <a:xfrm>
            <a:off x="2724912" y="392277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203–210. § – Munkavállalói képzési megállapodás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626864" y="960120"/>
            <a:ext cx="2084832" cy="388620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8" name="Shape 26"/>
          <p:cNvSpPr/>
          <p:nvPr/>
        </p:nvSpPr>
        <p:spPr>
          <a:xfrm>
            <a:off x="4626864" y="960120"/>
            <a:ext cx="2084832" cy="68580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Text 27"/>
          <p:cNvSpPr/>
          <p:nvPr/>
        </p:nvSpPr>
        <p:spPr>
          <a:xfrm>
            <a:off x="4718304" y="987552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SZPR /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Program-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követelmény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736592" y="1755648"/>
            <a:ext cx="91440" cy="34747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1" name="Text 29"/>
          <p:cNvSpPr/>
          <p:nvPr/>
        </p:nvSpPr>
        <p:spPr>
          <a:xfrm>
            <a:off x="4901184" y="172821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Szakmaspecifikus kimenetek meghatározása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736592" y="2487168"/>
            <a:ext cx="91440" cy="34747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3" name="Text 31"/>
          <p:cNvSpPr/>
          <p:nvPr/>
        </p:nvSpPr>
        <p:spPr>
          <a:xfrm>
            <a:off x="4901184" y="245973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Tanulási eredmény egységek (TEE) listája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736592" y="3218688"/>
            <a:ext cx="91440" cy="34747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5" name="Text 33"/>
          <p:cNvSpPr/>
          <p:nvPr/>
        </p:nvSpPr>
        <p:spPr>
          <a:xfrm>
            <a:off x="4901184" y="319125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Nem írja elő a módszert – csak a kimenetet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736592" y="3950208"/>
            <a:ext cx="91440" cy="34747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7" name="Text 35"/>
          <p:cNvSpPr/>
          <p:nvPr/>
        </p:nvSpPr>
        <p:spPr>
          <a:xfrm>
            <a:off x="4901184" y="392277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Rugalmas tervezési alap az oktató számára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6803136" y="960120"/>
            <a:ext cx="2084832" cy="388620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9" name="Shape 37"/>
          <p:cNvSpPr/>
          <p:nvPr/>
        </p:nvSpPr>
        <p:spPr>
          <a:xfrm>
            <a:off x="6803136" y="960120"/>
            <a:ext cx="2084832" cy="68580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0" name="Text 38"/>
          <p:cNvSpPr/>
          <p:nvPr/>
        </p:nvSpPr>
        <p:spPr>
          <a:xfrm>
            <a:off x="6894576" y="987552"/>
            <a:ext cx="19202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IKK.hu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</a:rPr>
              <a:t>Ajánlások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6912864" y="1755648"/>
            <a:ext cx="9144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2" name="Text 40"/>
          <p:cNvSpPr/>
          <p:nvPr/>
        </p:nvSpPr>
        <p:spPr>
          <a:xfrm>
            <a:off x="7077456" y="172821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Módszertani útmutatók az oktatók számára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6912864" y="2487168"/>
            <a:ext cx="9144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4" name="Text 42"/>
          <p:cNvSpPr/>
          <p:nvPr/>
        </p:nvSpPr>
        <p:spPr>
          <a:xfrm>
            <a:off x="7077456" y="245973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Online tananyag-fejlesztési ajánlások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6912864" y="3218688"/>
            <a:ext cx="9144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6" name="Text 44"/>
          <p:cNvSpPr/>
          <p:nvPr/>
        </p:nvSpPr>
        <p:spPr>
          <a:xfrm>
            <a:off x="7077456" y="319125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Digitális kompetencia-fejlesztési keretrendszer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6912864" y="3950208"/>
            <a:ext cx="91440" cy="34747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8" name="Text 46"/>
          <p:cNvSpPr/>
          <p:nvPr/>
        </p:nvSpPr>
        <p:spPr>
          <a:xfrm>
            <a:off x="7077456" y="3922776"/>
            <a:ext cx="1719072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Mintadokumentumok: képzési terv, értékelési lap</a:t>
            </a:r>
            <a:endParaRPr lang="en-US" sz="9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A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Összefoglalás – Kulcsüzenetek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42519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960120"/>
            <a:ext cx="411480" cy="11887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292608" y="1307592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</a:rPr>
              <a:t>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1033272"/>
            <a:ext cx="36393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3D62"/>
                </a:solidFill>
              </a:rPr>
              <a:t>Az oktató a kulcsszereplő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777240" y="1380744"/>
            <a:ext cx="363931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duális képzőhely oktatója nem tanár, hanem szakmai mentor – szabad kezet kap a módszerek megválasztásában, csak a kimenet kötött.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4754880" y="960120"/>
            <a:ext cx="42519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11" name="Shape 9"/>
          <p:cNvSpPr/>
          <p:nvPr/>
        </p:nvSpPr>
        <p:spPr>
          <a:xfrm>
            <a:off x="4754880" y="960120"/>
            <a:ext cx="411480" cy="11887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2" name="Text 10"/>
          <p:cNvSpPr/>
          <p:nvPr/>
        </p:nvSpPr>
        <p:spPr>
          <a:xfrm>
            <a:off x="4773168" y="1307592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</a:rPr>
              <a:t>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5257800" y="1033272"/>
            <a:ext cx="36393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3D62"/>
                </a:solidFill>
              </a:rPr>
              <a:t>Jelenléti = irreplaceable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5257800" y="1380744"/>
            <a:ext cx="363931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Az online tananyag nem váltja ki a valós munkahelyi tapasztalatot. A két forma egymást erősíti – blended learning a legjobb gyakorlat.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274320" y="2258568"/>
            <a:ext cx="42519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16" name="Shape 14"/>
          <p:cNvSpPr/>
          <p:nvPr/>
        </p:nvSpPr>
        <p:spPr>
          <a:xfrm>
            <a:off x="274320" y="2258568"/>
            <a:ext cx="411480" cy="11887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7" name="Text 15"/>
          <p:cNvSpPr/>
          <p:nvPr/>
        </p:nvSpPr>
        <p:spPr>
          <a:xfrm>
            <a:off x="292608" y="2606040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</a:rPr>
              <a:t>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777240" y="2331720"/>
            <a:ext cx="36393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3D62"/>
                </a:solidFill>
              </a:rPr>
              <a:t>Rugalmasság = erő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777240" y="2679192"/>
            <a:ext cx="363931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kimenetszabályozás lehetővé teszi, hogy az oktató az online anyagot ott integrálja, ahol a legnagyobb hozzáadott értéket nyújtja.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754880" y="2258568"/>
            <a:ext cx="42519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1" name="Shape 19"/>
          <p:cNvSpPr/>
          <p:nvPr/>
        </p:nvSpPr>
        <p:spPr>
          <a:xfrm>
            <a:off x="4754880" y="2258568"/>
            <a:ext cx="411480" cy="11887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2" name="Text 20"/>
          <p:cNvSpPr/>
          <p:nvPr/>
        </p:nvSpPr>
        <p:spPr>
          <a:xfrm>
            <a:off x="4773168" y="2606040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257800" y="2331720"/>
            <a:ext cx="36393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3D62"/>
                </a:solidFill>
              </a:rPr>
              <a:t>Tanuló ≠ Munkavállaló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5257800" y="2679192"/>
            <a:ext cx="363931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Más motiváció, más jogi keret, más tanulási stílus – az online tananyagnak is különböznie kell a két célcsoport között.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274320" y="3557016"/>
            <a:ext cx="42519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6" name="Shape 24"/>
          <p:cNvSpPr/>
          <p:nvPr/>
        </p:nvSpPr>
        <p:spPr>
          <a:xfrm>
            <a:off x="274320" y="3557016"/>
            <a:ext cx="411480" cy="11887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7" name="Text 25"/>
          <p:cNvSpPr/>
          <p:nvPr/>
        </p:nvSpPr>
        <p:spPr>
          <a:xfrm>
            <a:off x="292608" y="3904488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</a:rPr>
              <a:t>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77240" y="3630168"/>
            <a:ext cx="36393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3D62"/>
                </a:solidFill>
              </a:rPr>
              <a:t>Dokumentálás kötelező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777240" y="3977640"/>
            <a:ext cx="363931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Mind a jelenléti, mind az online képzési tevékenységet dokumentálni kell (Vhr. alapján) – az e-napló és portfólió erre kiváló eszköz.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754880" y="3557016"/>
            <a:ext cx="425196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31" name="Shape 29"/>
          <p:cNvSpPr/>
          <p:nvPr/>
        </p:nvSpPr>
        <p:spPr>
          <a:xfrm>
            <a:off x="4754880" y="3557016"/>
            <a:ext cx="411480" cy="11887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4773168" y="3904488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8A020"/>
                </a:solidFill>
              </a:rPr>
              <a:t>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5257800" y="3630168"/>
            <a:ext cx="363931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A3D62"/>
                </a:solidFill>
              </a:rPr>
              <a:t>IKK eszköztár elérhető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5257800" y="3977640"/>
            <a:ext cx="3639312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Az ikk.hu oldalon módszertani útmutatók, mintadokumentumok és online tananyag-ajánlások is elérhetők – érdemes kihasználni!</a:t>
            </a:r>
            <a:endParaRPr lang="en-US" sz="9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3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6858000" y="73152"/>
            <a:ext cx="2286000" cy="5070348"/>
          </a:xfrm>
          <a:prstGeom prst="rect">
            <a:avLst/>
          </a:prstGeom>
          <a:solidFill>
            <a:srgbClr val="0B2E4A"/>
          </a:solidFill>
          <a:ln w="12700">
            <a:solidFill>
              <a:srgbClr val="0B2E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Shape 2"/>
          <p:cNvSpPr/>
          <p:nvPr/>
        </p:nvSpPr>
        <p:spPr>
          <a:xfrm>
            <a:off x="6858000" y="73152"/>
            <a:ext cx="109728" cy="507034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6126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Köszönöm a figyelmet!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6126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Kérdések és hozzászólások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2606040"/>
            <a:ext cx="914400" cy="54864"/>
          </a:xfrm>
          <a:prstGeom prst="rect">
            <a:avLst/>
          </a:prstGeom>
          <a:solidFill>
            <a:srgbClr val="B8D4E0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8" name="Text 6"/>
          <p:cNvSpPr/>
          <p:nvPr/>
        </p:nvSpPr>
        <p:spPr>
          <a:xfrm>
            <a:off x="457200" y="2788920"/>
            <a:ext cx="6126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 Jogszabályok: njt.hu → Szkt. 2019. évi LXXX. tv. | 12/2020. (II.7.) Korm. r.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3264408"/>
            <a:ext cx="6126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Módszertani útmutatók: ikk.hu → Szakmai tartalmak → Duális képzés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3739896"/>
            <a:ext cx="6126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Mintadokumentumok: ikk.hu → Letölthető anyagok → Képzési terv, értékelési lap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949440" y="1828800"/>
            <a:ext cx="20116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086600" y="2788920"/>
            <a:ext cx="1691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2B3C"/>
                </a:solidFill>
              </a:rPr>
              <a:t>ikk.hu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" y="4663440"/>
            <a:ext cx="6126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4A7A99"/>
                </a:solidFill>
              </a:rPr>
              <a:t>⏱ 25 perces előadás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AF4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182880" cy="507034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411480" y="164592"/>
            <a:ext cx="8503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5D7A8A"/>
                </a:solidFill>
              </a:rPr>
              <a:t>ELŐADÁS TARTALMA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530352"/>
            <a:ext cx="8503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Tematikus áttekintő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20040" y="1170432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7" name="Shape 5"/>
          <p:cNvSpPr/>
          <p:nvPr/>
        </p:nvSpPr>
        <p:spPr>
          <a:xfrm>
            <a:off x="320040" y="1170432"/>
            <a:ext cx="502920" cy="9601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8" name="Text 6"/>
          <p:cNvSpPr/>
          <p:nvPr/>
        </p:nvSpPr>
        <p:spPr>
          <a:xfrm>
            <a:off x="320040" y="142646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020"/>
                </a:solidFill>
              </a:rPr>
              <a:t>01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914400" y="124358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oktató szerepe a duális képzésben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167335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Jogszabályi háttér, feladatok, felelősségek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" y="2267712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12" name="Shape 10"/>
          <p:cNvSpPr/>
          <p:nvPr/>
        </p:nvSpPr>
        <p:spPr>
          <a:xfrm>
            <a:off x="320040" y="2267712"/>
            <a:ext cx="502920" cy="9601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3" name="Text 11"/>
          <p:cNvSpPr/>
          <p:nvPr/>
        </p:nvSpPr>
        <p:spPr>
          <a:xfrm>
            <a:off x="320040" y="252374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020"/>
                </a:solidFill>
              </a:rPr>
              <a:t>02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14400" y="234086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Jelenléti és online oktatás kapcsolata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14400" y="277063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jelent a jelenléti oktatás a képzőhelyen?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" y="3364992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17" name="Shape 15"/>
          <p:cNvSpPr/>
          <p:nvPr/>
        </p:nvSpPr>
        <p:spPr>
          <a:xfrm>
            <a:off x="320040" y="3364992"/>
            <a:ext cx="502920" cy="9601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8" name="Text 16"/>
          <p:cNvSpPr/>
          <p:nvPr/>
        </p:nvSpPr>
        <p:spPr>
          <a:xfrm>
            <a:off x="320040" y="362102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020"/>
                </a:solidFill>
              </a:rPr>
              <a:t>03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14400" y="343814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Oktatási módszerek és szervezési eljárások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4400" y="386791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Módszertani eszköztár a duális képzőhelyek számára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754880" y="1170432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2" name="Shape 20"/>
          <p:cNvSpPr/>
          <p:nvPr/>
        </p:nvSpPr>
        <p:spPr>
          <a:xfrm>
            <a:off x="4754880" y="1170432"/>
            <a:ext cx="502920" cy="9601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3" name="Text 21"/>
          <p:cNvSpPr/>
          <p:nvPr/>
        </p:nvSpPr>
        <p:spPr>
          <a:xfrm>
            <a:off x="4754880" y="142646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020"/>
                </a:solidFill>
              </a:rPr>
              <a:t>04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5349240" y="124358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Kimenetszabályozás – rugalmas lehetőségek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349240" y="167335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SZPR, programkövetelmény, tanulási eredmények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754880" y="2267712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7" name="Shape 25"/>
          <p:cNvSpPr/>
          <p:nvPr/>
        </p:nvSpPr>
        <p:spPr>
          <a:xfrm>
            <a:off x="4754880" y="2267712"/>
            <a:ext cx="502920" cy="9601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8" name="Text 26"/>
          <p:cNvSpPr/>
          <p:nvPr/>
        </p:nvSpPr>
        <p:spPr>
          <a:xfrm>
            <a:off x="4754880" y="252374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020"/>
                </a:solidFill>
              </a:rPr>
              <a:t>05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349240" y="234086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Szakmaspecifikus példák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349240" y="277063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Vállalkozási ügyviteli ügyintéző · Kereskedelmi értékesítő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754880" y="3364992"/>
            <a:ext cx="416052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32" name="Shape 30"/>
          <p:cNvSpPr/>
          <p:nvPr/>
        </p:nvSpPr>
        <p:spPr>
          <a:xfrm>
            <a:off x="4754880" y="3364992"/>
            <a:ext cx="502920" cy="9601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3" name="Text 31"/>
          <p:cNvSpPr/>
          <p:nvPr/>
        </p:nvSpPr>
        <p:spPr>
          <a:xfrm>
            <a:off x="4754880" y="362102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A020"/>
                </a:solidFill>
              </a:rPr>
              <a:t>06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5349240" y="3438144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Munkavállalói képzés specialitásai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349240" y="386791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duális képzés speciális formája: saját dolgozók képzése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52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3200400" cy="507034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18288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6400" dirty="0"/>
          </a:p>
        </p:txBody>
      </p:sp>
      <p:sp>
        <p:nvSpPr>
          <p:cNvPr id="5" name="Text 3"/>
          <p:cNvSpPr/>
          <p:nvPr/>
        </p:nvSpPr>
        <p:spPr>
          <a:xfrm>
            <a:off x="3474720" y="1371600"/>
            <a:ext cx="5303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oktató szerepe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duális képzésben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3474720" y="2423160"/>
            <a:ext cx="53035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B8D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Jogszabályi háttér · Feladatok · Felelősség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383280" y="2331720"/>
            <a:ext cx="73152" cy="7315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oktató szerepe a duális képzésben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3931920" cy="393192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914400"/>
            <a:ext cx="3931920" cy="41148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365760" y="932688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FFFFFF"/>
                </a:solidFill>
              </a:rPr>
              <a:t>⚖ JOGSZABÁLYI HÁTTÉR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47472" y="1399032"/>
            <a:ext cx="256032" cy="25603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Text 7"/>
          <p:cNvSpPr/>
          <p:nvPr/>
        </p:nvSpPr>
        <p:spPr>
          <a:xfrm>
            <a:off x="347472" y="139903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58368" y="1389888"/>
            <a:ext cx="3429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Szkt. 2019. évi LXXX. tv. – a duális képzőhely mint szervezeti egység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47472" y="2020824"/>
            <a:ext cx="256032" cy="25603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2" name="Text 10"/>
          <p:cNvSpPr/>
          <p:nvPr/>
        </p:nvSpPr>
        <p:spPr>
          <a:xfrm>
            <a:off x="347472" y="2020824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58368" y="2011680"/>
            <a:ext cx="3429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Vhr. 12/2020. (II. 7.) Korm. r. – az oktató feladatai, képesítési feltételek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47472" y="2642616"/>
            <a:ext cx="256032" cy="25603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5" name="Text 13"/>
          <p:cNvSpPr/>
          <p:nvPr/>
        </p:nvSpPr>
        <p:spPr>
          <a:xfrm>
            <a:off x="347472" y="264261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58368" y="2633472"/>
            <a:ext cx="3429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 oktató: a képzőhely által megbízott személy, nem szükséges pedagógiai végzettség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47472" y="3264408"/>
            <a:ext cx="256032" cy="25603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8" name="Text 16"/>
          <p:cNvSpPr/>
          <p:nvPr/>
        </p:nvSpPr>
        <p:spPr>
          <a:xfrm>
            <a:off x="347472" y="326440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58368" y="3255264"/>
            <a:ext cx="3429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Felelős: a tanuló szakmai fejlődéséért, értékelésért, dokumentálásért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47472" y="3886200"/>
            <a:ext cx="256032" cy="25603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Text 19"/>
          <p:cNvSpPr/>
          <p:nvPr/>
        </p:nvSpPr>
        <p:spPr>
          <a:xfrm>
            <a:off x="347472" y="388620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58368" y="3877056"/>
            <a:ext cx="3429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Kapcsolattartás: az iskola </a:t>
            </a:r>
            <a:r>
              <a:rPr lang="en-US" sz="1000" dirty="0" err="1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oktatójával</a:t>
            </a:r>
            <a:r>
              <a:rPr lang="en-US" sz="100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szülőkkel, tanulóval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572000" y="914400"/>
            <a:ext cx="4251960" cy="393192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4" name="Shape 22"/>
          <p:cNvSpPr/>
          <p:nvPr/>
        </p:nvSpPr>
        <p:spPr>
          <a:xfrm>
            <a:off x="4572000" y="914400"/>
            <a:ext cx="4251960" cy="4114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5" name="Text 23"/>
          <p:cNvSpPr/>
          <p:nvPr/>
        </p:nvSpPr>
        <p:spPr>
          <a:xfrm>
            <a:off x="4663440" y="932688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1A2B3C"/>
                </a:solidFill>
              </a:rPr>
              <a:t>📋 AZ OKTATÓ FŐBB FELADATAI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663440" y="1408176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7EA0"/>
                </a:solidFill>
              </a:rPr>
              <a:t>Tervezés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806440" y="1408176"/>
            <a:ext cx="2880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Éves/heti képzési terv készítése az SZPR alapján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663440" y="1993392"/>
            <a:ext cx="402336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Text 27"/>
          <p:cNvSpPr/>
          <p:nvPr/>
        </p:nvSpPr>
        <p:spPr>
          <a:xfrm>
            <a:off x="4663440" y="2029968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7EA0"/>
                </a:solidFill>
              </a:rPr>
              <a:t>Oktatás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806440" y="2029968"/>
            <a:ext cx="2880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Kompetencia-alapú gyakorlati foglalkozások vezetése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663440" y="2615184"/>
            <a:ext cx="402336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4663440" y="2651760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7EA0"/>
                </a:solidFill>
              </a:rPr>
              <a:t>Értékelés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806440" y="2651760"/>
            <a:ext cx="2880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Folyamatos visszajelzés, féléves értékelés, dokumentálás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663440" y="3236976"/>
            <a:ext cx="402336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5" name="Text 33"/>
          <p:cNvSpPr/>
          <p:nvPr/>
        </p:nvSpPr>
        <p:spPr>
          <a:xfrm>
            <a:off x="4663440" y="3273552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7EA0"/>
                </a:solidFill>
              </a:rPr>
              <a:t>Mentorálás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806440" y="3273552"/>
            <a:ext cx="2880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Egyéni fejlesztési út, motiváció, pályaszocializáció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4663440" y="3858768"/>
            <a:ext cx="402336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8" name="Text 36"/>
          <p:cNvSpPr/>
          <p:nvPr/>
        </p:nvSpPr>
        <p:spPr>
          <a:xfrm>
            <a:off x="4663440" y="3895344"/>
            <a:ext cx="10972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D7EA0"/>
                </a:solidFill>
              </a:rPr>
              <a:t>Online támogatás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806440" y="3895344"/>
            <a:ext cx="28803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Digitális tananyagok biztosítása, visszajelzés adása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jelent a jelenléti oktatás a duális képzőhelyen?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8595360" cy="868680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914400"/>
            <a:ext cx="109728" cy="8686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502920" y="994717"/>
            <a:ext cx="8138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100" i="1" dirty="0" err="1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Fogalom</a:t>
            </a:r>
            <a:r>
              <a:rPr lang="en-US" sz="1100" i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: </a:t>
            </a:r>
            <a:r>
              <a:rPr lang="hu-HU" sz="1100" i="1" dirty="0"/>
              <a:t>A tanuló a szakképzési munkaszerződés alapján a duális képzőhely irányítása szerint vesz részt a szakirányú oktatásban, a képzőhely székhelyén vagy telephelyén, az </a:t>
            </a:r>
            <a:r>
              <a:rPr lang="hu-HU" sz="1100" i="1" dirty="0" err="1"/>
              <a:t>Szkr</a:t>
            </a:r>
            <a:r>
              <a:rPr lang="hu-HU" sz="1100" i="1" dirty="0"/>
              <a:t>.-ben előírt napi időkereten belül. Forrás: </a:t>
            </a:r>
            <a:r>
              <a:rPr lang="pl-PL" sz="1100" dirty="0"/>
              <a:t>Szkt. 83. § (2) bek. · Szkt. 78. § (1)–(3) bek. · </a:t>
            </a:r>
            <a:r>
              <a:rPr lang="hu-HU" sz="1100" i="1" dirty="0" err="1"/>
              <a:t>Szkt</a:t>
            </a:r>
            <a:r>
              <a:rPr lang="hu-HU" sz="1100" i="1" dirty="0"/>
              <a:t>. 27. §; </a:t>
            </a:r>
            <a:r>
              <a:rPr lang="hu-HU" sz="1100" i="1" dirty="0" err="1"/>
              <a:t>Szkr</a:t>
            </a:r>
            <a:r>
              <a:rPr lang="hu-HU" sz="1100" i="1" dirty="0"/>
              <a:t>. 12/2020. (II. 7.) Korm. r.; ikk.hu/</a:t>
            </a:r>
            <a:r>
              <a:rPr lang="hu-HU" sz="1100" i="1" dirty="0" err="1"/>
              <a:t>gyik</a:t>
            </a:r>
            <a:endParaRPr lang="hu-HU" sz="1100" dirty="0"/>
          </a:p>
          <a:p>
            <a:pPr marL="0" indent="0">
              <a:buNone/>
            </a:pP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920240"/>
            <a:ext cx="2834640" cy="297180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Shape 7"/>
          <p:cNvSpPr/>
          <p:nvPr/>
        </p:nvSpPr>
        <p:spPr>
          <a:xfrm>
            <a:off x="274320" y="1920240"/>
            <a:ext cx="2834640" cy="50292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0" name="Text 8"/>
          <p:cNvSpPr/>
          <p:nvPr/>
        </p:nvSpPr>
        <p:spPr>
          <a:xfrm>
            <a:off x="365760" y="194767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🏢  Helyszín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11480" y="2542032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2" name="Text 10"/>
          <p:cNvSpPr/>
          <p:nvPr/>
        </p:nvSpPr>
        <p:spPr>
          <a:xfrm>
            <a:off x="640080" y="2496312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duális képzőhely</a:t>
            </a:r>
            <a:r>
              <a:rPr lang="hu-HU" sz="950" dirty="0">
                <a:solidFill>
                  <a:srgbClr val="1A2B3C"/>
                </a:solidFill>
              </a:rPr>
              <a:t> székhelye vagy</a:t>
            </a:r>
            <a:r>
              <a:rPr lang="en-US" sz="950" dirty="0">
                <a:solidFill>
                  <a:srgbClr val="1A2B3C"/>
                </a:solidFill>
              </a:rPr>
              <a:t> telephelye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11480" y="3108960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4" name="Text 12"/>
          <p:cNvSpPr/>
          <p:nvPr/>
        </p:nvSpPr>
        <p:spPr>
          <a:xfrm>
            <a:off x="640080" y="30632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Gyártósor, iroda, üzlethelyiség, rendezvénytér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411480" y="3675888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6" name="Text 14"/>
          <p:cNvSpPr/>
          <p:nvPr/>
        </p:nvSpPr>
        <p:spPr>
          <a:xfrm>
            <a:off x="640080" y="3630168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Valós munkakörnyezet – hiteles kontextus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11480" y="4242816"/>
            <a:ext cx="164592" cy="164592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8" name="Text 16"/>
          <p:cNvSpPr/>
          <p:nvPr/>
        </p:nvSpPr>
        <p:spPr>
          <a:xfrm>
            <a:off x="640080" y="4197096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IKK ajánlás: a munkahely maga a tanterem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46120" y="1920240"/>
            <a:ext cx="2834640" cy="297180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0" name="Shape 18"/>
          <p:cNvSpPr/>
          <p:nvPr/>
        </p:nvSpPr>
        <p:spPr>
          <a:xfrm>
            <a:off x="3246120" y="1920240"/>
            <a:ext cx="2834640" cy="50292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Text 19"/>
          <p:cNvSpPr/>
          <p:nvPr/>
        </p:nvSpPr>
        <p:spPr>
          <a:xfrm>
            <a:off x="3337560" y="194767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⏰  Időkeret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383280" y="2542032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3" name="Text 21"/>
          <p:cNvSpPr/>
          <p:nvPr/>
        </p:nvSpPr>
        <p:spPr>
          <a:xfrm>
            <a:off x="3611880" y="2496312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hu-HU" sz="950" dirty="0">
                <a:solidFill>
                  <a:srgbClr val="1A2B3C"/>
                </a:solidFill>
              </a:rPr>
              <a:t>A</a:t>
            </a:r>
            <a:r>
              <a:rPr lang="en-US" sz="950" dirty="0">
                <a:solidFill>
                  <a:srgbClr val="1A2B3C"/>
                </a:solidFill>
              </a:rPr>
              <a:t> képzési</a:t>
            </a:r>
            <a:r>
              <a:rPr lang="hu-HU" sz="950" dirty="0">
                <a:solidFill>
                  <a:srgbClr val="1A2B3C"/>
                </a:solidFill>
              </a:rPr>
              <a:t> </a:t>
            </a:r>
            <a:r>
              <a:rPr lang="en-US" sz="950" dirty="0">
                <a:solidFill>
                  <a:srgbClr val="1A2B3C"/>
                </a:solidFill>
              </a:rPr>
              <a:t>idő</a:t>
            </a:r>
            <a:r>
              <a:rPr lang="hu-HU" sz="950" dirty="0">
                <a:solidFill>
                  <a:srgbClr val="1A2B3C"/>
                </a:solidFill>
              </a:rPr>
              <a:t> a közös képzési program szerint.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3383280" y="3108960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5" name="Text 23"/>
          <p:cNvSpPr/>
          <p:nvPr/>
        </p:nvSpPr>
        <p:spPr>
          <a:xfrm>
            <a:off x="3611880" y="30632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Napi max. 8 óra (tanulók esetén életkortól függően)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383280" y="3675888"/>
            <a:ext cx="164592" cy="164592"/>
          </a:xfrm>
          <a:prstGeom prst="ellipse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7" name="Text 25"/>
          <p:cNvSpPr/>
          <p:nvPr/>
        </p:nvSpPr>
        <p:spPr>
          <a:xfrm>
            <a:off x="3611880" y="3630168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Kötelező szünetek és pihenőidők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611880" y="4197096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217920" y="1920240"/>
            <a:ext cx="2834640" cy="297180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1" name="Shape 29"/>
          <p:cNvSpPr/>
          <p:nvPr/>
        </p:nvSpPr>
        <p:spPr>
          <a:xfrm>
            <a:off x="6217920" y="1920240"/>
            <a:ext cx="2834640" cy="5029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6309360" y="194767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🎯  Tartalom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6355080" y="2542032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4" name="Text 32"/>
          <p:cNvSpPr/>
          <p:nvPr/>
        </p:nvSpPr>
        <p:spPr>
          <a:xfrm>
            <a:off x="6583680" y="2496312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Gyakorlati feladatok a valós munkafolyamatban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6355080" y="3108960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6" name="Text 34"/>
          <p:cNvSpPr/>
          <p:nvPr/>
        </p:nvSpPr>
        <p:spPr>
          <a:xfrm>
            <a:off x="6583680" y="306324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Megfigyelés, utánzás, irányított gyakorlás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355080" y="3675888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8" name="Text 36"/>
          <p:cNvSpPr/>
          <p:nvPr/>
        </p:nvSpPr>
        <p:spPr>
          <a:xfrm>
            <a:off x="6583680" y="3630168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Refle</a:t>
            </a:r>
            <a:r>
              <a:rPr lang="hu-HU" sz="950" dirty="0">
                <a:solidFill>
                  <a:srgbClr val="1A2B3C"/>
                </a:solidFill>
              </a:rPr>
              <a:t>x</a:t>
            </a:r>
            <a:r>
              <a:rPr lang="en-US" sz="950" dirty="0">
                <a:solidFill>
                  <a:srgbClr val="1A2B3C"/>
                </a:solidFill>
              </a:rPr>
              <a:t>ió és visszajelzés az oktató részéről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6355080" y="4242816"/>
            <a:ext cx="164592" cy="164592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0" name="Text 38"/>
          <p:cNvSpPr/>
          <p:nvPr/>
        </p:nvSpPr>
        <p:spPr>
          <a:xfrm>
            <a:off x="6583680" y="4197096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Digitális eszközök integrálása a munkafolyamatba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Oktatási módszerek a duális képzőhelyen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960120"/>
            <a:ext cx="278892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6" name="Shape 4"/>
          <p:cNvSpPr/>
          <p:nvPr/>
        </p:nvSpPr>
        <p:spPr>
          <a:xfrm>
            <a:off x="274320" y="960120"/>
            <a:ext cx="502920" cy="18745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320040" y="141732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👁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68680" y="1033272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A3D62"/>
                </a:solidFill>
              </a:rPr>
              <a:t>Megfigyelés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A3D62"/>
                </a:solidFill>
              </a:rPr>
              <a:t>(Demonstráció)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1536192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Az oktató elvégzi a feladatot, miközben magyaráz. A tanuló megfigyel és kérdez. Különösen hatékony komplex munkafolyamatoknál.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00400" y="960120"/>
            <a:ext cx="278892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11" name="Shape 9"/>
          <p:cNvSpPr/>
          <p:nvPr/>
        </p:nvSpPr>
        <p:spPr>
          <a:xfrm>
            <a:off x="3200400" y="960120"/>
            <a:ext cx="502920" cy="187452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2" name="Text 10"/>
          <p:cNvSpPr/>
          <p:nvPr/>
        </p:nvSpPr>
        <p:spPr>
          <a:xfrm>
            <a:off x="3246120" y="141732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🔄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3794760" y="1033272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EA0"/>
                </a:solidFill>
              </a:rPr>
              <a:t>Irányított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0D7EA0"/>
                </a:solidFill>
              </a:rPr>
              <a:t>gyakorlás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794760" y="1536192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tanuló az oktató felügyelete alatt végzi el a feladatot, lépésről lépésre. Azonnali visszajelzés, hibakorrekció.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126480" y="960120"/>
            <a:ext cx="278892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16" name="Shape 14"/>
          <p:cNvSpPr/>
          <p:nvPr/>
        </p:nvSpPr>
        <p:spPr>
          <a:xfrm>
            <a:off x="6126480" y="960120"/>
            <a:ext cx="502920" cy="187452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7" name="Text 15"/>
          <p:cNvSpPr/>
          <p:nvPr/>
        </p:nvSpPr>
        <p:spPr>
          <a:xfrm>
            <a:off x="6172200" y="141732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720840" y="1033272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E6F9F"/>
                </a:solidFill>
              </a:rPr>
              <a:t>Kooperatív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1E6F9F"/>
                </a:solidFill>
              </a:rPr>
              <a:t>tanulás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720840" y="1536192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Kis csoportos munka, tapasztalt dolgozóval való együttdolgozás. Szociális és szakmai kompetenciák párhuzamos fejlesztése.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4320" y="2971800"/>
            <a:ext cx="278892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1" name="Shape 19"/>
          <p:cNvSpPr/>
          <p:nvPr/>
        </p:nvSpPr>
        <p:spPr>
          <a:xfrm>
            <a:off x="274320" y="2971800"/>
            <a:ext cx="502920" cy="187452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2" name="Text 20"/>
          <p:cNvSpPr/>
          <p:nvPr/>
        </p:nvSpPr>
        <p:spPr>
          <a:xfrm>
            <a:off x="320040" y="342900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💡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868680" y="3044952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B3C"/>
                </a:solidFill>
              </a:rPr>
              <a:t>Problémaalapú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1A2B3C"/>
                </a:solidFill>
              </a:rPr>
              <a:t>tanulás (PBL)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68680" y="3547872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Valós munkahelyi problémák megoldása. Az IKK módszertana szerint különösen ajánlott a komplexebb szakmáknál.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0" y="2971800"/>
            <a:ext cx="278892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6" name="Shape 24"/>
          <p:cNvSpPr/>
          <p:nvPr/>
        </p:nvSpPr>
        <p:spPr>
          <a:xfrm>
            <a:off x="3200400" y="2971800"/>
            <a:ext cx="502920" cy="187452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7" name="Text 25"/>
          <p:cNvSpPr/>
          <p:nvPr/>
        </p:nvSpPr>
        <p:spPr>
          <a:xfrm>
            <a:off x="3246120" y="342900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💻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3794760" y="3044952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7A4A"/>
                </a:solidFill>
              </a:rPr>
              <a:t>Online/digitális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1A7A4A"/>
                </a:solidFill>
              </a:rPr>
              <a:t>támogatás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794760" y="3547872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E-learning modulok, videók, szimulátorok, digitális feladatlapok. A jelenléti képzés kiegészítése – NEM helyettesítése.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126480" y="2971800"/>
            <a:ext cx="2788920" cy="1874520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31" name="Shape 29"/>
          <p:cNvSpPr/>
          <p:nvPr/>
        </p:nvSpPr>
        <p:spPr>
          <a:xfrm>
            <a:off x="6126480" y="2971800"/>
            <a:ext cx="502920" cy="1874520"/>
          </a:xfrm>
          <a:prstGeom prst="rect">
            <a:avLst/>
          </a:prstGeom>
          <a:solidFill>
            <a:srgbClr val="7D3C98"/>
          </a:solidFill>
          <a:ln w="12700">
            <a:solidFill>
              <a:srgbClr val="7D3C98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6172200" y="3429000"/>
            <a:ext cx="411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🔁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720840" y="3044952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7D3C98"/>
                </a:solidFill>
              </a:rPr>
              <a:t>Reflektív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7D3C98"/>
                </a:solidFill>
              </a:rPr>
              <a:t>tanulás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720840" y="3547872"/>
            <a:ext cx="21031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Napló, portfólió, tanulói önértékelés. Az IKK ajánlja a digitális tanulói portfóliót a fejlődés nyomon követésére.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Oktatásszervezési eljárások a duális képzőhelyen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274320" y="896112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100" dirty="0">
                <a:solidFill>
                  <a:srgbClr val="0D7EA0"/>
                </a:solidFill>
              </a:rPr>
              <a:t>AZ OKTATÁSSZERVEZÉS FOLYAMATA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274320" y="1298448"/>
            <a:ext cx="1188720" cy="5486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" name="Text 5"/>
          <p:cNvSpPr/>
          <p:nvPr/>
        </p:nvSpPr>
        <p:spPr>
          <a:xfrm>
            <a:off x="274320" y="1371600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1. TERVEZÉS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554480" y="135331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Éves képzési terv az SZPR alapján, egyéni fejlesztési terv kidolgozása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704088" y="1847088"/>
            <a:ext cx="347472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0" name="Shape 8"/>
          <p:cNvSpPr/>
          <p:nvPr/>
        </p:nvSpPr>
        <p:spPr>
          <a:xfrm>
            <a:off x="274320" y="2029968"/>
            <a:ext cx="1188720" cy="5486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1" name="Text 9"/>
          <p:cNvSpPr/>
          <p:nvPr/>
        </p:nvSpPr>
        <p:spPr>
          <a:xfrm>
            <a:off x="274320" y="2103120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2. BEFOGADÁS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1554480" y="208483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Munkaterület megismerése, biztonsági oktatás, mentori bevezetés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704088" y="2578608"/>
            <a:ext cx="347472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4" name="Shape 12"/>
          <p:cNvSpPr/>
          <p:nvPr/>
        </p:nvSpPr>
        <p:spPr>
          <a:xfrm>
            <a:off x="274320" y="2761488"/>
            <a:ext cx="1188720" cy="5486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5" name="Text 13"/>
          <p:cNvSpPr/>
          <p:nvPr/>
        </p:nvSpPr>
        <p:spPr>
          <a:xfrm>
            <a:off x="274320" y="2834640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3. KÉPZÉS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554480" y="281635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Rotáció munkaterületek között, fokozatosan növekvő önállóság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704088" y="3310128"/>
            <a:ext cx="347472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8" name="Shape 16"/>
          <p:cNvSpPr/>
          <p:nvPr/>
        </p:nvSpPr>
        <p:spPr>
          <a:xfrm>
            <a:off x="274320" y="3493008"/>
            <a:ext cx="1188720" cy="5486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9" name="Text 17"/>
          <p:cNvSpPr/>
          <p:nvPr/>
        </p:nvSpPr>
        <p:spPr>
          <a:xfrm>
            <a:off x="274320" y="3566160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4. ÉRTÉKELÉS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1554480" y="354787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Folyamatos visszajelzés, félévenkénti értékelő megbeszélés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704088" y="4041648"/>
            <a:ext cx="347472" cy="18288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2" name="Shape 20"/>
          <p:cNvSpPr/>
          <p:nvPr/>
        </p:nvSpPr>
        <p:spPr>
          <a:xfrm>
            <a:off x="274320" y="4224528"/>
            <a:ext cx="1188720" cy="5486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3" name="Text 21"/>
          <p:cNvSpPr/>
          <p:nvPr/>
        </p:nvSpPr>
        <p:spPr>
          <a:xfrm>
            <a:off x="274320" y="4297680"/>
            <a:ext cx="1188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</a:rPr>
              <a:t>5. DOKUMENTÁLÁS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1554480" y="42793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E-napló, jelenléti ív, kompetencia-értékelési lap kitöltése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663440" y="868680"/>
            <a:ext cx="4206240" cy="39776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6" name="Shape 24"/>
          <p:cNvSpPr/>
          <p:nvPr/>
        </p:nvSpPr>
        <p:spPr>
          <a:xfrm>
            <a:off x="4663440" y="868680"/>
            <a:ext cx="4206240" cy="41148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7" name="Text 25"/>
          <p:cNvSpPr/>
          <p:nvPr/>
        </p:nvSpPr>
        <p:spPr>
          <a:xfrm>
            <a:off x="4754880" y="886968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100" dirty="0">
                <a:solidFill>
                  <a:srgbClr val="FFFFFF"/>
                </a:solidFill>
              </a:rPr>
              <a:t>SZERVEZÉSI FORMÁK ÉS ESZKÖZÖK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36592" y="1371600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Text 27"/>
          <p:cNvSpPr/>
          <p:nvPr/>
        </p:nvSpPr>
        <p:spPr>
          <a:xfrm>
            <a:off x="4736592" y="1371600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▶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074920" y="1371600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3D62"/>
                </a:solidFill>
              </a:rPr>
              <a:t>Rotációs rendszer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5074920" y="1645920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tanuló különböző részlegeken, munkaterületeken dolgozik meghatározott rend szerint – széleskörű kompetenciafejlesztés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736592" y="2157984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3" name="Shape 31"/>
          <p:cNvSpPr/>
          <p:nvPr/>
        </p:nvSpPr>
        <p:spPr>
          <a:xfrm>
            <a:off x="4736592" y="2203704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4" name="Text 32"/>
          <p:cNvSpPr/>
          <p:nvPr/>
        </p:nvSpPr>
        <p:spPr>
          <a:xfrm>
            <a:off x="4736592" y="2203704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▶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074920" y="2203704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3D62"/>
                </a:solidFill>
              </a:rPr>
              <a:t>Projekt-alapú szervezés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5074920" y="2478024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A tanuló valós vállalati projekten dolgozik, az oktató projektmenedzserként irányít – integrálja az elméleti és gyakorlati tudást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36592" y="2990088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8" name="Shape 36"/>
          <p:cNvSpPr/>
          <p:nvPr/>
        </p:nvSpPr>
        <p:spPr>
          <a:xfrm>
            <a:off x="4736592" y="3035808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9" name="Text 37"/>
          <p:cNvSpPr/>
          <p:nvPr/>
        </p:nvSpPr>
        <p:spPr>
          <a:xfrm>
            <a:off x="4736592" y="3035808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▶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074920" y="3035808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3D62"/>
                </a:solidFill>
              </a:rPr>
              <a:t>Tandem-rendszer</a:t>
            </a:r>
            <a:endParaRPr lang="en-US" sz="1050" dirty="0"/>
          </a:p>
        </p:txBody>
      </p:sp>
      <p:sp>
        <p:nvSpPr>
          <p:cNvPr id="41" name="Text 39"/>
          <p:cNvSpPr/>
          <p:nvPr/>
        </p:nvSpPr>
        <p:spPr>
          <a:xfrm>
            <a:off x="5074920" y="3310128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Tapasztalt dolgozó és tanuló dolgozik együtt – tudástranszfer, szocializáció, munkahelyi kultúra átadása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4736592" y="3822192"/>
            <a:ext cx="3977640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3" name="Shape 41"/>
          <p:cNvSpPr/>
          <p:nvPr/>
        </p:nvSpPr>
        <p:spPr>
          <a:xfrm>
            <a:off x="4736592" y="3867912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4" name="Text 42"/>
          <p:cNvSpPr/>
          <p:nvPr/>
        </p:nvSpPr>
        <p:spPr>
          <a:xfrm>
            <a:off x="4736592" y="3867912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▶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5074920" y="3867912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3D62"/>
                </a:solidFill>
              </a:rPr>
              <a:t>Online tananyag + jelenléti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5074920" y="4142232"/>
            <a:ext cx="3611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</a:rPr>
              <a:t>Blended learning: az elméleti hátteret otthon sajátítja el a tanuló, a képzőhelyen a készségek fejlesztése zajlik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8595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Kimenetszabályozás – rugalmas lehetőségek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896112"/>
            <a:ext cx="8595360" cy="74980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Text 4"/>
          <p:cNvSpPr/>
          <p:nvPr/>
        </p:nvSpPr>
        <p:spPr>
          <a:xfrm>
            <a:off x="457200" y="932688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</a:rPr>
              <a:t>🔑  Alapelv: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737360" y="932688"/>
            <a:ext cx="6949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szabályozás a kimenetet (tanulási eredményeket) írja elő, a bemenetet és a folyamatot a képzőhely szabadon szervezheti meg. Ez adja a rugalmasság alapját.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783080"/>
            <a:ext cx="2788920" cy="30632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Shape 7"/>
          <p:cNvSpPr/>
          <p:nvPr/>
        </p:nvSpPr>
        <p:spPr>
          <a:xfrm>
            <a:off x="274320" y="1783080"/>
            <a:ext cx="2788920" cy="43891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0" name="Text 8"/>
          <p:cNvSpPr/>
          <p:nvPr/>
        </p:nvSpPr>
        <p:spPr>
          <a:xfrm>
            <a:off x="365760" y="1801368"/>
            <a:ext cx="2606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SZPR – Mit ír elő?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11480" y="2331720"/>
            <a:ext cx="73152" cy="32004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2" name="Text 10"/>
          <p:cNvSpPr/>
          <p:nvPr/>
        </p:nvSpPr>
        <p:spPr>
          <a:xfrm>
            <a:off x="566928" y="230428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Elsajátítandó kompetenciák listája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11480" y="2953512"/>
            <a:ext cx="73152" cy="32004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4" name="Text 12"/>
          <p:cNvSpPr/>
          <p:nvPr/>
        </p:nvSpPr>
        <p:spPr>
          <a:xfrm>
            <a:off x="566928" y="292608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Minimális teljesítési feltételek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11480" y="3575304"/>
            <a:ext cx="73152" cy="32004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6" name="Text 14"/>
          <p:cNvSpPr/>
          <p:nvPr/>
        </p:nvSpPr>
        <p:spPr>
          <a:xfrm>
            <a:off x="566928" y="3547872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Értékelési szempontok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11480" y="4197096"/>
            <a:ext cx="73152" cy="32004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8" name="Text 16"/>
          <p:cNvSpPr/>
          <p:nvPr/>
        </p:nvSpPr>
        <p:spPr>
          <a:xfrm>
            <a:off x="566928" y="4169664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NEM írja elő: hogyan, hol, milyen módszerrel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00400" y="1783080"/>
            <a:ext cx="2788920" cy="30632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0" name="Shape 18"/>
          <p:cNvSpPr/>
          <p:nvPr/>
        </p:nvSpPr>
        <p:spPr>
          <a:xfrm>
            <a:off x="3200400" y="1783080"/>
            <a:ext cx="2788920" cy="43891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Text 19"/>
          <p:cNvSpPr/>
          <p:nvPr/>
        </p:nvSpPr>
        <p:spPr>
          <a:xfrm>
            <a:off x="3291840" y="1801368"/>
            <a:ext cx="2606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 képzőhely szabadon dönt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3337560" y="2331720"/>
            <a:ext cx="73152" cy="32004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3" name="Text 21"/>
          <p:cNvSpPr/>
          <p:nvPr/>
        </p:nvSpPr>
        <p:spPr>
          <a:xfrm>
            <a:off x="3493008" y="230428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Milyen módszert alkalmaz (online, jelenléti, blended)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337560" y="2953512"/>
            <a:ext cx="73152" cy="32004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5" name="Text 23"/>
          <p:cNvSpPr/>
          <p:nvPr/>
        </p:nvSpPr>
        <p:spPr>
          <a:xfrm>
            <a:off x="3493008" y="292608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Milyen sorrendben tanítja a</a:t>
            </a:r>
            <a:r>
              <a:rPr lang="hu-HU" sz="1000" dirty="0">
                <a:solidFill>
                  <a:srgbClr val="1A2B3C"/>
                </a:solidFill>
              </a:rPr>
              <a:t> tananyag</a:t>
            </a:r>
            <a:r>
              <a:rPr lang="en-US" sz="1000" dirty="0">
                <a:solidFill>
                  <a:srgbClr val="1A2B3C"/>
                </a:solidFill>
              </a:rPr>
              <a:t> egységeket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337560" y="3575304"/>
            <a:ext cx="73152" cy="32004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7" name="Text 25"/>
          <p:cNvSpPr/>
          <p:nvPr/>
        </p:nvSpPr>
        <p:spPr>
          <a:xfrm>
            <a:off x="3493008" y="3547872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Milyen digitális eszközöket használ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337560" y="4197096"/>
            <a:ext cx="73152" cy="320040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Text 27"/>
          <p:cNvSpPr/>
          <p:nvPr/>
        </p:nvSpPr>
        <p:spPr>
          <a:xfrm>
            <a:off x="3493008" y="4169664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Hogyan osztja fel a képzési időt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126480" y="1783080"/>
            <a:ext cx="2788920" cy="3063240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1" name="Shape 29"/>
          <p:cNvSpPr/>
          <p:nvPr/>
        </p:nvSpPr>
        <p:spPr>
          <a:xfrm>
            <a:off x="6126480" y="1783080"/>
            <a:ext cx="2788920" cy="43891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6217920" y="1801368"/>
            <a:ext cx="2606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</a:rPr>
              <a:t>Online tananyag lehetőségei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6263640" y="2331720"/>
            <a:ext cx="73152" cy="32004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4" name="Text 32"/>
          <p:cNvSpPr/>
          <p:nvPr/>
        </p:nvSpPr>
        <p:spPr>
          <a:xfrm>
            <a:off x="6419088" y="2304288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Előkészítő anyagok (flipped classroom)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6263640" y="2953512"/>
            <a:ext cx="73152" cy="32004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6" name="Text 34"/>
          <p:cNvSpPr/>
          <p:nvPr/>
        </p:nvSpPr>
        <p:spPr>
          <a:xfrm>
            <a:off x="6419088" y="292608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Kiegészítő magyarázatok, videók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263640" y="3575304"/>
            <a:ext cx="73152" cy="32004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8" name="Text 36"/>
          <p:cNvSpPr/>
          <p:nvPr/>
        </p:nvSpPr>
        <p:spPr>
          <a:xfrm>
            <a:off x="6419088" y="3547872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Önellenőrzési feladatok, tesztek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263640" y="4197096"/>
            <a:ext cx="73152" cy="32004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0" name="Text 38"/>
          <p:cNvSpPr/>
          <p:nvPr/>
        </p:nvSpPr>
        <p:spPr>
          <a:xfrm>
            <a:off x="6419088" y="4169664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2B3C"/>
                </a:solidFill>
              </a:rPr>
              <a:t>Dokumentálás, portfólió digitálisan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297180" y="4709160"/>
            <a:ext cx="8595360" cy="320040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2" name="Text 40"/>
          <p:cNvSpPr/>
          <p:nvPr/>
        </p:nvSpPr>
        <p:spPr>
          <a:xfrm>
            <a:off x="411480" y="4727448"/>
            <a:ext cx="8321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hu-HU" sz="900" i="1" dirty="0"/>
              <a:t>A KKK által előírt kompetenciák elsajátítása a mérce. A digitális tananyag és a  és jelenléti  gyakorlat arányának meghatározása a közös képzési program feladata.</a:t>
            </a:r>
            <a:endParaRPr lang="hu-HU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9144000" cy="64008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" name="Text 2"/>
          <p:cNvSpPr/>
          <p:nvPr/>
        </p:nvSpPr>
        <p:spPr>
          <a:xfrm>
            <a:off x="274320" y="91440"/>
            <a:ext cx="59436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Mihez köt a jogszabály?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128016"/>
            <a:ext cx="2606040" cy="457200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" name="Text 4"/>
          <p:cNvSpPr/>
          <p:nvPr/>
        </p:nvSpPr>
        <p:spPr>
          <a:xfrm>
            <a:off x="6309360" y="128016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Szkt. 2019. évi LXXX. tv.  •  12/2020. (II.7.) Korm. r.</a:t>
            </a:r>
            <a:endParaRPr lang="en-US" sz="950" dirty="0"/>
          </a:p>
        </p:txBody>
      </p:sp>
      <p:sp>
        <p:nvSpPr>
          <p:cNvPr id="7" name="Shape 5"/>
          <p:cNvSpPr/>
          <p:nvPr/>
        </p:nvSpPr>
        <p:spPr>
          <a:xfrm>
            <a:off x="256032" y="822960"/>
            <a:ext cx="4251960" cy="1719072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8" name="Shape 6"/>
          <p:cNvSpPr/>
          <p:nvPr/>
        </p:nvSpPr>
        <p:spPr>
          <a:xfrm>
            <a:off x="256032" y="822960"/>
            <a:ext cx="109728" cy="171907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9" name="Shape 7"/>
          <p:cNvSpPr/>
          <p:nvPr/>
        </p:nvSpPr>
        <p:spPr>
          <a:xfrm>
            <a:off x="420624" y="877824"/>
            <a:ext cx="329184" cy="32918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0" name="Text 8"/>
          <p:cNvSpPr/>
          <p:nvPr/>
        </p:nvSpPr>
        <p:spPr>
          <a:xfrm>
            <a:off x="420624" y="877824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22960" y="886968"/>
            <a:ext cx="35935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KIMENET – KÖTELEZŐ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822960" y="1152144"/>
            <a:ext cx="35935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kell tudnia a tanulónak a képzés végén?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420624" y="1353312"/>
            <a:ext cx="3995928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4" name="Shape 12"/>
          <p:cNvSpPr/>
          <p:nvPr/>
        </p:nvSpPr>
        <p:spPr>
          <a:xfrm>
            <a:off x="438912" y="1444752"/>
            <a:ext cx="100584" cy="100584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5" name="Text 13"/>
          <p:cNvSpPr/>
          <p:nvPr/>
        </p:nvSpPr>
        <p:spPr>
          <a:xfrm>
            <a:off x="585216" y="1389888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SZPR és tanulási eredmény egységek (TEE)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85216" y="1682496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48056" y="1784271"/>
            <a:ext cx="100584" cy="100584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19" name="Text 17"/>
          <p:cNvSpPr/>
          <p:nvPr/>
        </p:nvSpPr>
        <p:spPr>
          <a:xfrm>
            <a:off x="598932" y="1700783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Vizsgakimenet és értékelési szempontok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20624" y="2286000"/>
            <a:ext cx="3995928" cy="201168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1" name="Text 19"/>
          <p:cNvSpPr/>
          <p:nvPr/>
        </p:nvSpPr>
        <p:spPr>
          <a:xfrm>
            <a:off x="420624" y="2286000"/>
            <a:ext cx="3995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 kötött – nem lehet eltérni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636008" y="822960"/>
            <a:ext cx="4251960" cy="1719072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23" name="Shape 21"/>
          <p:cNvSpPr/>
          <p:nvPr/>
        </p:nvSpPr>
        <p:spPr>
          <a:xfrm>
            <a:off x="4636008" y="822960"/>
            <a:ext cx="109728" cy="171907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4" name="Shape 22"/>
          <p:cNvSpPr/>
          <p:nvPr/>
        </p:nvSpPr>
        <p:spPr>
          <a:xfrm>
            <a:off x="4800600" y="877824"/>
            <a:ext cx="329184" cy="329184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5" name="Text 23"/>
          <p:cNvSpPr/>
          <p:nvPr/>
        </p:nvSpPr>
        <p:spPr>
          <a:xfrm>
            <a:off x="4800600" y="877824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202936" y="886968"/>
            <a:ext cx="35935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FOLYAMAT / MÓDSZER – NEM KÖTÖTT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202936" y="1152144"/>
            <a:ext cx="35935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Hogyan érjük el a tanulási eredményt?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4800600" y="1353312"/>
            <a:ext cx="3995928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29" name="Shape 27"/>
          <p:cNvSpPr/>
          <p:nvPr/>
        </p:nvSpPr>
        <p:spPr>
          <a:xfrm>
            <a:off x="4818888" y="1444752"/>
            <a:ext cx="100584" cy="100584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0" name="Text 28"/>
          <p:cNvSpPr/>
          <p:nvPr/>
        </p:nvSpPr>
        <p:spPr>
          <a:xfrm>
            <a:off x="4965192" y="1389888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képzőhely szabadon dönt a módszerről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818888" y="1737360"/>
            <a:ext cx="100584" cy="100584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2" name="Text 30"/>
          <p:cNvSpPr/>
          <p:nvPr/>
        </p:nvSpPr>
        <p:spPr>
          <a:xfrm>
            <a:off x="4965192" y="1682496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Digitális tananyag és jelenléti gyakorlat aránya szabad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818888" y="2029968"/>
            <a:ext cx="100584" cy="100584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4" name="Text 32"/>
          <p:cNvSpPr/>
          <p:nvPr/>
        </p:nvSpPr>
        <p:spPr>
          <a:xfrm>
            <a:off x="4965192" y="1975104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Módszertani szabadság: projektalapú tanulás, blended, mikrotanulás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00600" y="2286000"/>
            <a:ext cx="3995928" cy="201168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6" name="Text 34"/>
          <p:cNvSpPr/>
          <p:nvPr/>
        </p:nvSpPr>
        <p:spPr>
          <a:xfrm>
            <a:off x="4800600" y="2286000"/>
            <a:ext cx="3995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Ez szabad – a kimenet a mérce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256032" y="2615184"/>
            <a:ext cx="4251960" cy="1719072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38" name="Shape 36"/>
          <p:cNvSpPr/>
          <p:nvPr/>
        </p:nvSpPr>
        <p:spPr>
          <a:xfrm>
            <a:off x="256032" y="2615184"/>
            <a:ext cx="109728" cy="1719072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39" name="Shape 37"/>
          <p:cNvSpPr/>
          <p:nvPr/>
        </p:nvSpPr>
        <p:spPr>
          <a:xfrm>
            <a:off x="420624" y="2670048"/>
            <a:ext cx="329184" cy="329184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0" name="Text 38"/>
          <p:cNvSpPr/>
          <p:nvPr/>
        </p:nvSpPr>
        <p:spPr>
          <a:xfrm>
            <a:off x="420624" y="267004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822960" y="2679192"/>
            <a:ext cx="35935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JELENLÉTI KÖVETELMÉNY  –  Szkt. 83. §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822960" y="2944368"/>
            <a:ext cx="35935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 kell történnie a szakmai gyakorlatnak?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420624" y="3145536"/>
            <a:ext cx="3995928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4" name="Shape 42"/>
          <p:cNvSpPr/>
          <p:nvPr/>
        </p:nvSpPr>
        <p:spPr>
          <a:xfrm>
            <a:off x="438912" y="3236976"/>
            <a:ext cx="100584" cy="100584"/>
          </a:xfrm>
          <a:prstGeom prst="ellipse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5" name="Text 43"/>
          <p:cNvSpPr/>
          <p:nvPr/>
        </p:nvSpPr>
        <p:spPr>
          <a:xfrm>
            <a:off x="585216" y="3182112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Valós munkakörnyezet – duális képzőhely telephelye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38912" y="3529584"/>
            <a:ext cx="100584" cy="100584"/>
          </a:xfrm>
          <a:prstGeom prst="ellipse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7" name="Text 45"/>
          <p:cNvSpPr/>
          <p:nvPr/>
        </p:nvSpPr>
        <p:spPr>
          <a:xfrm>
            <a:off x="585216" y="3474720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Amit csak jelenléttel lehet elsajátítani:</a:t>
            </a:r>
            <a:endParaRPr lang="en-US" sz="950" dirty="0"/>
          </a:p>
        </p:txBody>
      </p:sp>
      <p:sp>
        <p:nvSpPr>
          <p:cNvPr id="48" name="Shape 46"/>
          <p:cNvSpPr/>
          <p:nvPr/>
        </p:nvSpPr>
        <p:spPr>
          <a:xfrm>
            <a:off x="438912" y="3822192"/>
            <a:ext cx="100584" cy="100584"/>
          </a:xfrm>
          <a:prstGeom prst="ellipse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49" name="Text 47"/>
          <p:cNvSpPr/>
          <p:nvPr/>
        </p:nvSpPr>
        <p:spPr>
          <a:xfrm>
            <a:off x="585216" y="3767328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gépkezelés · ügyfélhelyzet · munkafolyamat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4636008" y="2615184"/>
            <a:ext cx="4251960" cy="1719072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51" name="Shape 49"/>
          <p:cNvSpPr/>
          <p:nvPr/>
        </p:nvSpPr>
        <p:spPr>
          <a:xfrm>
            <a:off x="4636008" y="2615184"/>
            <a:ext cx="109728" cy="1719072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52" name="Shape 50"/>
          <p:cNvSpPr/>
          <p:nvPr/>
        </p:nvSpPr>
        <p:spPr>
          <a:xfrm>
            <a:off x="4800600" y="2670048"/>
            <a:ext cx="329184" cy="329184"/>
          </a:xfrm>
          <a:prstGeom prst="rect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53" name="Text 51"/>
          <p:cNvSpPr/>
          <p:nvPr/>
        </p:nvSpPr>
        <p:spPr>
          <a:xfrm>
            <a:off x="4800600" y="2670048"/>
            <a:ext cx="329184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5202936" y="2679192"/>
            <a:ext cx="359359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7E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TARTALOM HASZNÁLATA</a:t>
            </a:r>
            <a:endParaRPr lang="en-US" sz="1050" dirty="0"/>
          </a:p>
        </p:txBody>
      </p:sp>
      <p:sp>
        <p:nvSpPr>
          <p:cNvPr id="55" name="Text 53"/>
          <p:cNvSpPr/>
          <p:nvPr/>
        </p:nvSpPr>
        <p:spPr>
          <a:xfrm>
            <a:off x="5202936" y="2944368"/>
            <a:ext cx="359359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5D7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lehet online végezni?</a:t>
            </a:r>
            <a:endParaRPr lang="en-US" sz="850" dirty="0"/>
          </a:p>
        </p:txBody>
      </p:sp>
      <p:sp>
        <p:nvSpPr>
          <p:cNvPr id="56" name="Shape 54"/>
          <p:cNvSpPr/>
          <p:nvPr/>
        </p:nvSpPr>
        <p:spPr>
          <a:xfrm>
            <a:off x="4800600" y="3145536"/>
            <a:ext cx="3995928" cy="0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57" name="Shape 55"/>
          <p:cNvSpPr/>
          <p:nvPr/>
        </p:nvSpPr>
        <p:spPr>
          <a:xfrm>
            <a:off x="4818888" y="3236976"/>
            <a:ext cx="100584" cy="100584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58" name="Text 56"/>
          <p:cNvSpPr/>
          <p:nvPr/>
        </p:nvSpPr>
        <p:spPr>
          <a:xfrm>
            <a:off x="4965192" y="3182112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Előkészítés, elméleti háttér, ismétlés</a:t>
            </a:r>
            <a:endParaRPr lang="en-US" sz="950" dirty="0"/>
          </a:p>
        </p:txBody>
      </p:sp>
      <p:sp>
        <p:nvSpPr>
          <p:cNvPr id="59" name="Shape 57"/>
          <p:cNvSpPr/>
          <p:nvPr/>
        </p:nvSpPr>
        <p:spPr>
          <a:xfrm>
            <a:off x="4818888" y="3529584"/>
            <a:ext cx="100584" cy="100584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0" name="Text 58"/>
          <p:cNvSpPr/>
          <p:nvPr/>
        </p:nvSpPr>
        <p:spPr>
          <a:xfrm>
            <a:off x="4965192" y="3474720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Tesztek, videók, szimulációk, e-learning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4818888" y="3822192"/>
            <a:ext cx="100584" cy="100584"/>
          </a:xfrm>
          <a:prstGeom prst="ellipse">
            <a:avLst/>
          </a:prstGeom>
          <a:solidFill>
            <a:srgbClr val="0D7EA0"/>
          </a:solidFill>
          <a:ln w="12700">
            <a:solidFill>
              <a:srgbClr val="0D7EA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2" name="Text 60"/>
          <p:cNvSpPr/>
          <p:nvPr/>
        </p:nvSpPr>
        <p:spPr>
          <a:xfrm>
            <a:off x="4965192" y="3767328"/>
            <a:ext cx="381304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Portfólió, dokumentálás, reflexió</a:t>
            </a:r>
            <a:endParaRPr lang="en-US" sz="950" dirty="0"/>
          </a:p>
        </p:txBody>
      </p:sp>
      <p:sp>
        <p:nvSpPr>
          <p:cNvPr id="63" name="Shape 61"/>
          <p:cNvSpPr/>
          <p:nvPr/>
        </p:nvSpPr>
        <p:spPr>
          <a:xfrm>
            <a:off x="4800600" y="4078224"/>
            <a:ext cx="3995928" cy="201168"/>
          </a:xfrm>
          <a:prstGeom prst="rect">
            <a:avLst/>
          </a:prstGeom>
          <a:solidFill>
            <a:srgbClr val="FFF0D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4" name="Text 62"/>
          <p:cNvSpPr/>
          <p:nvPr/>
        </p:nvSpPr>
        <p:spPr>
          <a:xfrm>
            <a:off x="4800600" y="4078224"/>
            <a:ext cx="399592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Jogszabály: NEM köti meg – szabadon tervezhető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256032" y="4407408"/>
            <a:ext cx="4251960" cy="658368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66" name="Shape 64"/>
          <p:cNvSpPr/>
          <p:nvPr/>
        </p:nvSpPr>
        <p:spPr>
          <a:xfrm>
            <a:off x="256032" y="4407408"/>
            <a:ext cx="109728" cy="658368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7" name="Shape 65"/>
          <p:cNvSpPr/>
          <p:nvPr/>
        </p:nvSpPr>
        <p:spPr>
          <a:xfrm>
            <a:off x="420624" y="4471416"/>
            <a:ext cx="256032" cy="256032"/>
          </a:xfrm>
          <a:prstGeom prst="rect">
            <a:avLst/>
          </a:prstGeom>
          <a:solidFill>
            <a:srgbClr val="1E6F9F"/>
          </a:solidFill>
          <a:ln w="12700">
            <a:solidFill>
              <a:srgbClr val="1E6F9F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68" name="Text 66"/>
          <p:cNvSpPr/>
          <p:nvPr/>
        </p:nvSpPr>
        <p:spPr>
          <a:xfrm>
            <a:off x="420624" y="447141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69" name="Text 67"/>
          <p:cNvSpPr/>
          <p:nvPr/>
        </p:nvSpPr>
        <p:spPr>
          <a:xfrm>
            <a:off x="749808" y="4471416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6F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OKTATÓ KÖTELEZETTSÉGEI  (12/2020. Vhr.)</a:t>
            </a:r>
            <a:endParaRPr lang="en-US" sz="1000" dirty="0"/>
          </a:p>
        </p:txBody>
      </p:sp>
      <p:sp>
        <p:nvSpPr>
          <p:cNvPr id="70" name="Text 68"/>
          <p:cNvSpPr/>
          <p:nvPr/>
        </p:nvSpPr>
        <p:spPr>
          <a:xfrm>
            <a:off x="749808" y="475488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tervkészítés  •  értékelés és dokumentálás  •  mentorálás  •  iskolával való kapcsolattartás</a:t>
            </a:r>
            <a:endParaRPr lang="en-US" sz="950" dirty="0"/>
          </a:p>
        </p:txBody>
      </p:sp>
      <p:sp>
        <p:nvSpPr>
          <p:cNvPr id="71" name="Shape 69"/>
          <p:cNvSpPr/>
          <p:nvPr/>
        </p:nvSpPr>
        <p:spPr>
          <a:xfrm>
            <a:off x="4636008" y="4407408"/>
            <a:ext cx="4251960" cy="658368"/>
          </a:xfrm>
          <a:prstGeom prst="rect">
            <a:avLst/>
          </a:prstGeom>
          <a:solidFill>
            <a:srgbClr val="EAF4FB"/>
          </a:solidFill>
          <a:ln w="12700">
            <a:solidFill>
              <a:srgbClr val="B8D4E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hu-HU"/>
          </a:p>
        </p:txBody>
      </p:sp>
      <p:sp>
        <p:nvSpPr>
          <p:cNvPr id="72" name="Shape 70"/>
          <p:cNvSpPr/>
          <p:nvPr/>
        </p:nvSpPr>
        <p:spPr>
          <a:xfrm>
            <a:off x="4636008" y="4407408"/>
            <a:ext cx="109728" cy="658368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3" name="Shape 71"/>
          <p:cNvSpPr/>
          <p:nvPr/>
        </p:nvSpPr>
        <p:spPr>
          <a:xfrm>
            <a:off x="4800600" y="4471416"/>
            <a:ext cx="256032" cy="256032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  <p:sp>
        <p:nvSpPr>
          <p:cNvPr id="74" name="Text 72"/>
          <p:cNvSpPr/>
          <p:nvPr/>
        </p:nvSpPr>
        <p:spPr>
          <a:xfrm>
            <a:off x="4800600" y="4471416"/>
            <a:ext cx="2560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2B3C"/>
                </a:solidFill>
              </a:rPr>
              <a:t>6</a:t>
            </a:r>
            <a:endParaRPr lang="en-US" sz="1100" dirty="0"/>
          </a:p>
        </p:txBody>
      </p:sp>
      <p:sp>
        <p:nvSpPr>
          <p:cNvPr id="75" name="Text 73"/>
          <p:cNvSpPr/>
          <p:nvPr/>
        </p:nvSpPr>
        <p:spPr>
          <a:xfrm>
            <a:off x="5129784" y="4471416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CA6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SAJÁT DOLGOZÓK KÉPZÉSE  –  Szkt. 83–86. §</a:t>
            </a:r>
            <a:endParaRPr lang="en-US" sz="1000" dirty="0"/>
          </a:p>
        </p:txBody>
      </p:sp>
      <p:sp>
        <p:nvSpPr>
          <p:cNvPr id="76" name="Text 74"/>
          <p:cNvSpPr/>
          <p:nvPr/>
        </p:nvSpPr>
        <p:spPr>
          <a:xfrm>
            <a:off x="5129784" y="475488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rugalmas időbeosztás  •  digitális tananyag aránya szabadon tervezhető  •  munkáltató dönt a módszerről</a:t>
            </a:r>
            <a:endParaRPr lang="en-US" sz="950" dirty="0"/>
          </a:p>
        </p:txBody>
      </p:sp>
      <p:sp>
        <p:nvSpPr>
          <p:cNvPr id="77" name="Shape 75"/>
          <p:cNvSpPr/>
          <p:nvPr/>
        </p:nvSpPr>
        <p:spPr>
          <a:xfrm>
            <a:off x="4535424" y="822960"/>
            <a:ext cx="0" cy="4242816"/>
          </a:xfrm>
          <a:prstGeom prst="line">
            <a:avLst/>
          </a:prstGeom>
          <a:noFill/>
          <a:ln w="12700">
            <a:solidFill>
              <a:srgbClr val="B8D4E0"/>
            </a:solidFill>
            <a:prstDash val="solid"/>
          </a:ln>
        </p:spPr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2226</Words>
  <Application>Microsoft Office PowerPoint</Application>
  <PresentationFormat>Diavetítés a képernyőre (16:9 oldalarány)</PresentationFormat>
  <Paragraphs>358</Paragraphs>
  <Slides>19</Slides>
  <Notes>19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3" baseType="lpstr">
      <vt:lpstr>Aptos</vt:lpstr>
      <vt:lpstr>Arial</vt:lpstr>
      <vt:lpstr>Calibri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tananyag, mint segítő módszer a duális képzésben</dc:title>
  <dc:subject>PptxGenJS Presentation</dc:subject>
  <dc:creator>PptxGenJS</dc:creator>
  <cp:lastModifiedBy>Orsi</cp:lastModifiedBy>
  <cp:revision>4</cp:revision>
  <dcterms:created xsi:type="dcterms:W3CDTF">2026-03-10T09:44:04Z</dcterms:created>
  <dcterms:modified xsi:type="dcterms:W3CDTF">2026-03-16T19:26:08Z</dcterms:modified>
</cp:coreProperties>
</file>