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8931" r:id="rId1"/>
    <p:sldMasterId id="2147488943" r:id="rId2"/>
    <p:sldMasterId id="2147488955" r:id="rId3"/>
    <p:sldMasterId id="2147488967" r:id="rId4"/>
  </p:sldMasterIdLst>
  <p:notesMasterIdLst>
    <p:notesMasterId r:id="rId18"/>
  </p:notesMasterIdLst>
  <p:handoutMasterIdLst>
    <p:handoutMasterId r:id="rId19"/>
  </p:handoutMasterIdLst>
  <p:sldIdLst>
    <p:sldId id="256" r:id="rId5"/>
    <p:sldId id="1068" r:id="rId6"/>
    <p:sldId id="1047" r:id="rId7"/>
    <p:sldId id="1048" r:id="rId8"/>
    <p:sldId id="531" r:id="rId9"/>
    <p:sldId id="526" r:id="rId10"/>
    <p:sldId id="1052" r:id="rId11"/>
    <p:sldId id="493" r:id="rId12"/>
    <p:sldId id="1069" r:id="rId13"/>
    <p:sldId id="1070" r:id="rId14"/>
    <p:sldId id="1059" r:id="rId15"/>
    <p:sldId id="1066" r:id="rId16"/>
    <p:sldId id="258" r:id="rId17"/>
  </p:sldIdLst>
  <p:sldSz cx="10160000" cy="7620000"/>
  <p:notesSz cx="6797675" cy="99282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1pPr>
    <a:lvl2pPr marL="457191" algn="ctr" rtl="0" fontAlgn="base">
      <a:spcBef>
        <a:spcPct val="0"/>
      </a:spcBef>
      <a:spcAft>
        <a:spcPct val="0"/>
      </a:spcAft>
      <a:defRPr sz="3200" b="1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2pPr>
    <a:lvl3pPr marL="914382" algn="ctr" rtl="0" fontAlgn="base">
      <a:spcBef>
        <a:spcPct val="0"/>
      </a:spcBef>
      <a:spcAft>
        <a:spcPct val="0"/>
      </a:spcAft>
      <a:defRPr sz="3200" b="1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3pPr>
    <a:lvl4pPr marL="1371572" algn="ctr" rtl="0" fontAlgn="base">
      <a:spcBef>
        <a:spcPct val="0"/>
      </a:spcBef>
      <a:spcAft>
        <a:spcPct val="0"/>
      </a:spcAft>
      <a:defRPr sz="3200" b="1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4pPr>
    <a:lvl5pPr marL="1828764" algn="ctr" rtl="0" fontAlgn="base">
      <a:spcBef>
        <a:spcPct val="0"/>
      </a:spcBef>
      <a:spcAft>
        <a:spcPct val="0"/>
      </a:spcAft>
      <a:defRPr sz="3200" b="1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5pPr>
    <a:lvl6pPr marL="2285954" algn="l" defTabSz="914382" rtl="0" eaLnBrk="1" latinLnBrk="0" hangingPunct="1">
      <a:defRPr sz="3200" b="1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6pPr>
    <a:lvl7pPr marL="2743146" algn="l" defTabSz="914382" rtl="0" eaLnBrk="1" latinLnBrk="0" hangingPunct="1">
      <a:defRPr sz="3200" b="1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7pPr>
    <a:lvl8pPr marL="3200336" algn="l" defTabSz="914382" rtl="0" eaLnBrk="1" latinLnBrk="0" hangingPunct="1">
      <a:defRPr sz="3200" b="1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8pPr>
    <a:lvl9pPr marL="3657527" algn="l" defTabSz="914382" rtl="0" eaLnBrk="1" latinLnBrk="0" hangingPunct="1">
      <a:defRPr sz="3200" b="1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örgei Zsolt István" initials="GZI" lastIdx="2" clrIdx="0">
    <p:extLst>
      <p:ext uri="{19B8F6BF-5375-455C-9EA6-DF929625EA0E}">
        <p15:presenceInfo xmlns:p15="http://schemas.microsoft.com/office/powerpoint/2012/main" userId="S::gorgei.zsolt@nav.gov.hu::5fe4dc8a-8b9e-4a71-91b8-52e7480795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7508"/>
    <a:srgbClr val="0000FF"/>
    <a:srgbClr val="FF0000"/>
    <a:srgbClr val="EFEFEF"/>
    <a:srgbClr val="F7993B"/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Közepesen sötét stílus 4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Sötét stílus 1 – 1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36" autoAdjust="0"/>
    <p:restoredTop sz="86839" autoAdjust="0"/>
  </p:normalViewPr>
  <p:slideViewPr>
    <p:cSldViewPr>
      <p:cViewPr varScale="1">
        <p:scale>
          <a:sx n="63" d="100"/>
          <a:sy n="63" d="100"/>
        </p:scale>
        <p:origin x="974" y="62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2010"/>
    </p:cViewPr>
  </p:sorterViewPr>
  <p:notesViewPr>
    <p:cSldViewPr>
      <p:cViewPr varScale="1">
        <p:scale>
          <a:sx n="86" d="100"/>
          <a:sy n="86" d="100"/>
        </p:scale>
        <p:origin x="429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C40B36-0A94-477D-BADA-3E43989037A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E9D89A1-C952-4F36-B6E3-3EC1B282AEA6}">
      <dgm:prSet phldrT="[Szöveg]"/>
      <dgm:spPr/>
      <dgm:t>
        <a:bodyPr/>
        <a:lstStyle/>
        <a:p>
          <a:r>
            <a:rPr lang="hu-HU" dirty="0"/>
            <a:t>Tájékoztató levél</a:t>
          </a:r>
        </a:p>
      </dgm:t>
    </dgm:pt>
    <dgm:pt modelId="{43FF0572-56C1-4CF4-9686-2D547FF21592}" type="parTrans" cxnId="{C405B852-4176-471A-9952-169A3DB6F886}">
      <dgm:prSet/>
      <dgm:spPr/>
      <dgm:t>
        <a:bodyPr/>
        <a:lstStyle/>
        <a:p>
          <a:endParaRPr lang="hu-HU"/>
        </a:p>
      </dgm:t>
    </dgm:pt>
    <dgm:pt modelId="{E723921C-4365-4BA0-8D50-0BECDE715D27}" type="sibTrans" cxnId="{C405B852-4176-471A-9952-169A3DB6F886}">
      <dgm:prSet/>
      <dgm:spPr/>
      <dgm:t>
        <a:bodyPr/>
        <a:lstStyle/>
        <a:p>
          <a:endParaRPr lang="hu-HU"/>
        </a:p>
      </dgm:t>
    </dgm:pt>
    <dgm:pt modelId="{78B8C6D7-A171-45CD-8D4E-B19F3ED4169F}">
      <dgm:prSet phldrT="[Szöveg]"/>
      <dgm:spPr/>
      <dgm:t>
        <a:bodyPr/>
        <a:lstStyle/>
        <a:p>
          <a:r>
            <a:rPr lang="hu-HU" dirty="0"/>
            <a:t>Adategyeztetési eljárás</a:t>
          </a:r>
        </a:p>
      </dgm:t>
    </dgm:pt>
    <dgm:pt modelId="{0C65EE5B-2BB8-479C-8E40-092A5F400214}" type="parTrans" cxnId="{4008346A-CCCF-4ECD-A7CA-AE87B036E41D}">
      <dgm:prSet/>
      <dgm:spPr/>
      <dgm:t>
        <a:bodyPr/>
        <a:lstStyle/>
        <a:p>
          <a:endParaRPr lang="hu-HU"/>
        </a:p>
      </dgm:t>
    </dgm:pt>
    <dgm:pt modelId="{670EFE89-A511-4EEF-947C-2C96D748F576}" type="sibTrans" cxnId="{4008346A-CCCF-4ECD-A7CA-AE87B036E41D}">
      <dgm:prSet/>
      <dgm:spPr/>
      <dgm:t>
        <a:bodyPr/>
        <a:lstStyle/>
        <a:p>
          <a:endParaRPr lang="hu-HU"/>
        </a:p>
      </dgm:t>
    </dgm:pt>
    <dgm:pt modelId="{53F06F52-F05B-4E9F-AC4E-D15BF9E6DF7D}">
      <dgm:prSet phldrT="[Szöveg]"/>
      <dgm:spPr/>
      <dgm:t>
        <a:bodyPr/>
        <a:lstStyle/>
        <a:p>
          <a:r>
            <a:rPr lang="hu-HU" dirty="0"/>
            <a:t>Támogató eljárás</a:t>
          </a:r>
        </a:p>
      </dgm:t>
    </dgm:pt>
    <dgm:pt modelId="{4E515CEC-1E85-4C94-9E45-28BAA693F546}" type="parTrans" cxnId="{FEE4CBCA-67E8-4855-B9EA-1371C7AC62AE}">
      <dgm:prSet/>
      <dgm:spPr/>
      <dgm:t>
        <a:bodyPr/>
        <a:lstStyle/>
        <a:p>
          <a:endParaRPr lang="hu-HU"/>
        </a:p>
      </dgm:t>
    </dgm:pt>
    <dgm:pt modelId="{ED20BED5-8C8A-4708-BDC1-4111D7694CC9}" type="sibTrans" cxnId="{FEE4CBCA-67E8-4855-B9EA-1371C7AC62AE}">
      <dgm:prSet/>
      <dgm:spPr/>
      <dgm:t>
        <a:bodyPr/>
        <a:lstStyle/>
        <a:p>
          <a:endParaRPr lang="hu-HU"/>
        </a:p>
      </dgm:t>
    </dgm:pt>
    <dgm:pt modelId="{5B11B844-2B71-41FA-935B-5F9FC04275C3}">
      <dgm:prSet phldrT="[Szöveg]"/>
      <dgm:spPr/>
      <dgm:t>
        <a:bodyPr/>
        <a:lstStyle/>
        <a:p>
          <a:r>
            <a:rPr lang="hu-HU" dirty="0"/>
            <a:t>Adóellenőrzés                                    (ellenőrzéssel lezárt időszakot teremt)</a:t>
          </a:r>
        </a:p>
      </dgm:t>
    </dgm:pt>
    <dgm:pt modelId="{FC8343BE-AE3A-46E2-A3C0-DCB3C8A855F7}" type="parTrans" cxnId="{AB919C29-850C-4F14-B9DB-0C1C9A4E1E0A}">
      <dgm:prSet/>
      <dgm:spPr/>
      <dgm:t>
        <a:bodyPr/>
        <a:lstStyle/>
        <a:p>
          <a:endParaRPr lang="hu-HU"/>
        </a:p>
      </dgm:t>
    </dgm:pt>
    <dgm:pt modelId="{3BEE2CFA-DA5B-4B97-BEBC-D3B3FE5E2AA8}" type="sibTrans" cxnId="{AB919C29-850C-4F14-B9DB-0C1C9A4E1E0A}">
      <dgm:prSet/>
      <dgm:spPr/>
      <dgm:t>
        <a:bodyPr/>
        <a:lstStyle/>
        <a:p>
          <a:endParaRPr lang="hu-HU"/>
        </a:p>
      </dgm:t>
    </dgm:pt>
    <dgm:pt modelId="{6D9B0334-50B4-4FA8-8B01-2E6A3DE56E19}">
      <dgm:prSet phldrT="[Szöveg]"/>
      <dgm:spPr/>
      <dgm:t>
        <a:bodyPr/>
        <a:lstStyle/>
        <a:p>
          <a:r>
            <a:rPr lang="hu-HU" dirty="0"/>
            <a:t>Jogkövetési vizsgálat</a:t>
          </a:r>
        </a:p>
      </dgm:t>
    </dgm:pt>
    <dgm:pt modelId="{112E35B2-30EC-4CB1-86D2-390A9B913888}" type="parTrans" cxnId="{C9C8B16E-53F4-4663-AA85-08986576957A}">
      <dgm:prSet/>
      <dgm:spPr/>
      <dgm:t>
        <a:bodyPr/>
        <a:lstStyle/>
        <a:p>
          <a:endParaRPr lang="hu-HU"/>
        </a:p>
      </dgm:t>
    </dgm:pt>
    <dgm:pt modelId="{89DAF31A-251C-42A4-88F9-5C63C638E582}" type="sibTrans" cxnId="{C9C8B16E-53F4-4663-AA85-08986576957A}">
      <dgm:prSet/>
      <dgm:spPr/>
      <dgm:t>
        <a:bodyPr/>
        <a:lstStyle/>
        <a:p>
          <a:endParaRPr lang="hu-HU"/>
        </a:p>
      </dgm:t>
    </dgm:pt>
    <dgm:pt modelId="{4701E674-F3DD-44AC-9641-0C9255639422}" type="pres">
      <dgm:prSet presAssocID="{BDC40B36-0A94-477D-BADA-3E43989037AD}" presName="linear" presStyleCnt="0">
        <dgm:presLayoutVars>
          <dgm:dir/>
          <dgm:resizeHandles val="exact"/>
        </dgm:presLayoutVars>
      </dgm:prSet>
      <dgm:spPr/>
    </dgm:pt>
    <dgm:pt modelId="{C90F24D5-6AEF-4464-9AB7-D2773D1E7319}" type="pres">
      <dgm:prSet presAssocID="{EE9D89A1-C952-4F36-B6E3-3EC1B282AEA6}" presName="comp" presStyleCnt="0"/>
      <dgm:spPr/>
    </dgm:pt>
    <dgm:pt modelId="{BDE2B5EB-1720-4570-9847-92ECB0B30045}" type="pres">
      <dgm:prSet presAssocID="{EE9D89A1-C952-4F36-B6E3-3EC1B282AEA6}" presName="box" presStyleLbl="node1" presStyleIdx="0" presStyleCnt="5"/>
      <dgm:spPr/>
    </dgm:pt>
    <dgm:pt modelId="{93C11B52-2A5D-496B-B9B3-8880F849AA1B}" type="pres">
      <dgm:prSet presAssocID="{EE9D89A1-C952-4F36-B6E3-3EC1B282AEA6}" presName="img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</dgm:spPr>
    </dgm:pt>
    <dgm:pt modelId="{4A849BA9-FD19-4370-8223-BAC18438849E}" type="pres">
      <dgm:prSet presAssocID="{EE9D89A1-C952-4F36-B6E3-3EC1B282AEA6}" presName="text" presStyleLbl="node1" presStyleIdx="0" presStyleCnt="5">
        <dgm:presLayoutVars>
          <dgm:bulletEnabled val="1"/>
        </dgm:presLayoutVars>
      </dgm:prSet>
      <dgm:spPr/>
    </dgm:pt>
    <dgm:pt modelId="{11E356E5-0FDF-4AA5-A91B-5711E64EF38C}" type="pres">
      <dgm:prSet presAssocID="{E723921C-4365-4BA0-8D50-0BECDE715D27}" presName="spacer" presStyleCnt="0"/>
      <dgm:spPr/>
    </dgm:pt>
    <dgm:pt modelId="{5BE95F90-29F3-480F-831D-1990657731D5}" type="pres">
      <dgm:prSet presAssocID="{78B8C6D7-A171-45CD-8D4E-B19F3ED4169F}" presName="comp" presStyleCnt="0"/>
      <dgm:spPr/>
    </dgm:pt>
    <dgm:pt modelId="{8D488CAA-7947-42D6-92A4-33C9C778A4EC}" type="pres">
      <dgm:prSet presAssocID="{78B8C6D7-A171-45CD-8D4E-B19F3ED4169F}" presName="box" presStyleLbl="node1" presStyleIdx="1" presStyleCnt="5"/>
      <dgm:spPr/>
    </dgm:pt>
    <dgm:pt modelId="{603D350D-DF83-47DB-9226-E12DC5B25023}" type="pres">
      <dgm:prSet presAssocID="{78B8C6D7-A171-45CD-8D4E-B19F3ED4169F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</dgm:spPr>
    </dgm:pt>
    <dgm:pt modelId="{64D9E14B-BF26-47AD-98EE-612113A971D6}" type="pres">
      <dgm:prSet presAssocID="{78B8C6D7-A171-45CD-8D4E-B19F3ED4169F}" presName="text" presStyleLbl="node1" presStyleIdx="1" presStyleCnt="5">
        <dgm:presLayoutVars>
          <dgm:bulletEnabled val="1"/>
        </dgm:presLayoutVars>
      </dgm:prSet>
      <dgm:spPr/>
    </dgm:pt>
    <dgm:pt modelId="{EB88FA43-3989-467B-8E63-B08BDCD0F9CD}" type="pres">
      <dgm:prSet presAssocID="{670EFE89-A511-4EEF-947C-2C96D748F576}" presName="spacer" presStyleCnt="0"/>
      <dgm:spPr/>
    </dgm:pt>
    <dgm:pt modelId="{CA92F349-A3AC-4409-8A3A-7D072FD58815}" type="pres">
      <dgm:prSet presAssocID="{53F06F52-F05B-4E9F-AC4E-D15BF9E6DF7D}" presName="comp" presStyleCnt="0"/>
      <dgm:spPr/>
    </dgm:pt>
    <dgm:pt modelId="{6BAC2102-BD9F-4BFB-B7E7-661227E5673A}" type="pres">
      <dgm:prSet presAssocID="{53F06F52-F05B-4E9F-AC4E-D15BF9E6DF7D}" presName="box" presStyleLbl="node1" presStyleIdx="2" presStyleCnt="5"/>
      <dgm:spPr/>
    </dgm:pt>
    <dgm:pt modelId="{5CACB7C6-0AD2-45CF-9821-804887F10E4D}" type="pres">
      <dgm:prSet presAssocID="{53F06F52-F05B-4E9F-AC4E-D15BF9E6DF7D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  <dgm:extLst>
        <a:ext uri="{E40237B7-FDA0-4F09-8148-C483321AD2D9}">
          <dgm14:cNvPr xmlns:dgm14="http://schemas.microsoft.com/office/drawing/2010/diagram" id="0" name="" descr="Kezek"/>
        </a:ext>
      </dgm:extLst>
    </dgm:pt>
    <dgm:pt modelId="{C34D0A27-B31B-49BA-9AAF-EFEDFC823D1D}" type="pres">
      <dgm:prSet presAssocID="{53F06F52-F05B-4E9F-AC4E-D15BF9E6DF7D}" presName="text" presStyleLbl="node1" presStyleIdx="2" presStyleCnt="5">
        <dgm:presLayoutVars>
          <dgm:bulletEnabled val="1"/>
        </dgm:presLayoutVars>
      </dgm:prSet>
      <dgm:spPr/>
    </dgm:pt>
    <dgm:pt modelId="{25913293-7CD9-4D1E-826B-10763627D277}" type="pres">
      <dgm:prSet presAssocID="{ED20BED5-8C8A-4708-BDC1-4111D7694CC9}" presName="spacer" presStyleCnt="0"/>
      <dgm:spPr/>
    </dgm:pt>
    <dgm:pt modelId="{C1A68815-610F-47C9-91F2-02DE0717FF08}" type="pres">
      <dgm:prSet presAssocID="{6D9B0334-50B4-4FA8-8B01-2E6A3DE56E19}" presName="comp" presStyleCnt="0"/>
      <dgm:spPr/>
    </dgm:pt>
    <dgm:pt modelId="{9C743D78-8C65-44F5-A639-D419C17A2A7F}" type="pres">
      <dgm:prSet presAssocID="{6D9B0334-50B4-4FA8-8B01-2E6A3DE56E19}" presName="box" presStyleLbl="node1" presStyleIdx="3" presStyleCnt="5"/>
      <dgm:spPr/>
    </dgm:pt>
    <dgm:pt modelId="{6986129D-D263-4721-A601-026B64C606DD}" type="pres">
      <dgm:prSet presAssocID="{6D9B0334-50B4-4FA8-8B01-2E6A3DE56E19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</dgm:spPr>
    </dgm:pt>
    <dgm:pt modelId="{14E5B08E-44F9-468A-A59A-A4F58B202F26}" type="pres">
      <dgm:prSet presAssocID="{6D9B0334-50B4-4FA8-8B01-2E6A3DE56E19}" presName="text" presStyleLbl="node1" presStyleIdx="3" presStyleCnt="5">
        <dgm:presLayoutVars>
          <dgm:bulletEnabled val="1"/>
        </dgm:presLayoutVars>
      </dgm:prSet>
      <dgm:spPr/>
    </dgm:pt>
    <dgm:pt modelId="{E152F92F-5847-4644-89DB-C4A2A5D0CA7B}" type="pres">
      <dgm:prSet presAssocID="{89DAF31A-251C-42A4-88F9-5C63C638E582}" presName="spacer" presStyleCnt="0"/>
      <dgm:spPr/>
    </dgm:pt>
    <dgm:pt modelId="{B2D639BC-2951-4191-9BF1-D1998BC432B5}" type="pres">
      <dgm:prSet presAssocID="{5B11B844-2B71-41FA-935B-5F9FC04275C3}" presName="comp" presStyleCnt="0"/>
      <dgm:spPr/>
    </dgm:pt>
    <dgm:pt modelId="{21D8FE53-D2B8-48F5-ABB4-97592A3BA306}" type="pres">
      <dgm:prSet presAssocID="{5B11B844-2B71-41FA-935B-5F9FC04275C3}" presName="box" presStyleLbl="node1" presStyleIdx="4" presStyleCnt="5"/>
      <dgm:spPr/>
    </dgm:pt>
    <dgm:pt modelId="{57300732-7429-4697-A06E-28C718BD47D3}" type="pres">
      <dgm:prSet presAssocID="{5B11B844-2B71-41FA-935B-5F9FC04275C3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D0DFA287-8F5E-4E8E-BD0F-5C5BBA4041DB}" type="pres">
      <dgm:prSet presAssocID="{5B11B844-2B71-41FA-935B-5F9FC04275C3}" presName="text" presStyleLbl="node1" presStyleIdx="4" presStyleCnt="5">
        <dgm:presLayoutVars>
          <dgm:bulletEnabled val="1"/>
        </dgm:presLayoutVars>
      </dgm:prSet>
      <dgm:spPr/>
    </dgm:pt>
  </dgm:ptLst>
  <dgm:cxnLst>
    <dgm:cxn modelId="{2162900D-355D-447A-84DD-1A2BE9ACB18D}" type="presOf" srcId="{53F06F52-F05B-4E9F-AC4E-D15BF9E6DF7D}" destId="{6BAC2102-BD9F-4BFB-B7E7-661227E5673A}" srcOrd="0" destOrd="0" presId="urn:microsoft.com/office/officeart/2005/8/layout/vList4"/>
    <dgm:cxn modelId="{8230481F-C0A5-4EDF-A062-80217F5259B8}" type="presOf" srcId="{78B8C6D7-A171-45CD-8D4E-B19F3ED4169F}" destId="{8D488CAA-7947-42D6-92A4-33C9C778A4EC}" srcOrd="0" destOrd="0" presId="urn:microsoft.com/office/officeart/2005/8/layout/vList4"/>
    <dgm:cxn modelId="{A0769D26-DBA5-4EFE-8AEE-53D24286B0CF}" type="presOf" srcId="{78B8C6D7-A171-45CD-8D4E-B19F3ED4169F}" destId="{64D9E14B-BF26-47AD-98EE-612113A971D6}" srcOrd="1" destOrd="0" presId="urn:microsoft.com/office/officeart/2005/8/layout/vList4"/>
    <dgm:cxn modelId="{230A0A27-32C6-4D25-8F66-D321D5760A3A}" type="presOf" srcId="{6D9B0334-50B4-4FA8-8B01-2E6A3DE56E19}" destId="{9C743D78-8C65-44F5-A639-D419C17A2A7F}" srcOrd="0" destOrd="0" presId="urn:microsoft.com/office/officeart/2005/8/layout/vList4"/>
    <dgm:cxn modelId="{AB919C29-850C-4F14-B9DB-0C1C9A4E1E0A}" srcId="{BDC40B36-0A94-477D-BADA-3E43989037AD}" destId="{5B11B844-2B71-41FA-935B-5F9FC04275C3}" srcOrd="4" destOrd="0" parTransId="{FC8343BE-AE3A-46E2-A3C0-DCB3C8A855F7}" sibTransId="{3BEE2CFA-DA5B-4B97-BEBC-D3B3FE5E2AA8}"/>
    <dgm:cxn modelId="{36D97043-0648-4872-BBAF-F8086F65DA84}" type="presOf" srcId="{53F06F52-F05B-4E9F-AC4E-D15BF9E6DF7D}" destId="{C34D0A27-B31B-49BA-9AAF-EFEDFC823D1D}" srcOrd="1" destOrd="0" presId="urn:microsoft.com/office/officeart/2005/8/layout/vList4"/>
    <dgm:cxn modelId="{92C8E848-A2F0-43C3-915E-9A02A4930E4F}" type="presOf" srcId="{EE9D89A1-C952-4F36-B6E3-3EC1B282AEA6}" destId="{4A849BA9-FD19-4370-8223-BAC18438849E}" srcOrd="1" destOrd="0" presId="urn:microsoft.com/office/officeart/2005/8/layout/vList4"/>
    <dgm:cxn modelId="{4008346A-CCCF-4ECD-A7CA-AE87B036E41D}" srcId="{BDC40B36-0A94-477D-BADA-3E43989037AD}" destId="{78B8C6D7-A171-45CD-8D4E-B19F3ED4169F}" srcOrd="1" destOrd="0" parTransId="{0C65EE5B-2BB8-479C-8E40-092A5F400214}" sibTransId="{670EFE89-A511-4EEF-947C-2C96D748F576}"/>
    <dgm:cxn modelId="{C9C8B16E-53F4-4663-AA85-08986576957A}" srcId="{BDC40B36-0A94-477D-BADA-3E43989037AD}" destId="{6D9B0334-50B4-4FA8-8B01-2E6A3DE56E19}" srcOrd="3" destOrd="0" parTransId="{112E35B2-30EC-4CB1-86D2-390A9B913888}" sibTransId="{89DAF31A-251C-42A4-88F9-5C63C638E582}"/>
    <dgm:cxn modelId="{C405B852-4176-471A-9952-169A3DB6F886}" srcId="{BDC40B36-0A94-477D-BADA-3E43989037AD}" destId="{EE9D89A1-C952-4F36-B6E3-3EC1B282AEA6}" srcOrd="0" destOrd="0" parTransId="{43FF0572-56C1-4CF4-9686-2D547FF21592}" sibTransId="{E723921C-4365-4BA0-8D50-0BECDE715D27}"/>
    <dgm:cxn modelId="{49BBF059-16B2-4AC3-BFDD-CFD54B84BE6F}" type="presOf" srcId="{EE9D89A1-C952-4F36-B6E3-3EC1B282AEA6}" destId="{BDE2B5EB-1720-4570-9847-92ECB0B30045}" srcOrd="0" destOrd="0" presId="urn:microsoft.com/office/officeart/2005/8/layout/vList4"/>
    <dgm:cxn modelId="{AB72999B-E6F3-4C75-B775-D120E13827D2}" type="presOf" srcId="{BDC40B36-0A94-477D-BADA-3E43989037AD}" destId="{4701E674-F3DD-44AC-9641-0C9255639422}" srcOrd="0" destOrd="0" presId="urn:microsoft.com/office/officeart/2005/8/layout/vList4"/>
    <dgm:cxn modelId="{000F05A4-9C58-4D27-9412-2D31C5DDF10E}" type="presOf" srcId="{6D9B0334-50B4-4FA8-8B01-2E6A3DE56E19}" destId="{14E5B08E-44F9-468A-A59A-A4F58B202F26}" srcOrd="1" destOrd="0" presId="urn:microsoft.com/office/officeart/2005/8/layout/vList4"/>
    <dgm:cxn modelId="{8A98FABD-1D89-4164-B948-10E250F8D6E1}" type="presOf" srcId="{5B11B844-2B71-41FA-935B-5F9FC04275C3}" destId="{21D8FE53-D2B8-48F5-ABB4-97592A3BA306}" srcOrd="0" destOrd="0" presId="urn:microsoft.com/office/officeart/2005/8/layout/vList4"/>
    <dgm:cxn modelId="{4ECD16C1-8B14-475D-9FEC-B3DBE037BA77}" type="presOf" srcId="{5B11B844-2B71-41FA-935B-5F9FC04275C3}" destId="{D0DFA287-8F5E-4E8E-BD0F-5C5BBA4041DB}" srcOrd="1" destOrd="0" presId="urn:microsoft.com/office/officeart/2005/8/layout/vList4"/>
    <dgm:cxn modelId="{FEE4CBCA-67E8-4855-B9EA-1371C7AC62AE}" srcId="{BDC40B36-0A94-477D-BADA-3E43989037AD}" destId="{53F06F52-F05B-4E9F-AC4E-D15BF9E6DF7D}" srcOrd="2" destOrd="0" parTransId="{4E515CEC-1E85-4C94-9E45-28BAA693F546}" sibTransId="{ED20BED5-8C8A-4708-BDC1-4111D7694CC9}"/>
    <dgm:cxn modelId="{40C2785E-102F-4FC3-9630-26583E73DBEA}" type="presParOf" srcId="{4701E674-F3DD-44AC-9641-0C9255639422}" destId="{C90F24D5-6AEF-4464-9AB7-D2773D1E7319}" srcOrd="0" destOrd="0" presId="urn:microsoft.com/office/officeart/2005/8/layout/vList4"/>
    <dgm:cxn modelId="{A92BC10D-3C73-403E-87FF-EF01DB0FDDE2}" type="presParOf" srcId="{C90F24D5-6AEF-4464-9AB7-D2773D1E7319}" destId="{BDE2B5EB-1720-4570-9847-92ECB0B30045}" srcOrd="0" destOrd="0" presId="urn:microsoft.com/office/officeart/2005/8/layout/vList4"/>
    <dgm:cxn modelId="{7FCAF384-03E2-4160-8DD3-F8EA5EEF92F7}" type="presParOf" srcId="{C90F24D5-6AEF-4464-9AB7-D2773D1E7319}" destId="{93C11B52-2A5D-496B-B9B3-8880F849AA1B}" srcOrd="1" destOrd="0" presId="urn:microsoft.com/office/officeart/2005/8/layout/vList4"/>
    <dgm:cxn modelId="{2105A473-2B23-4D2A-9161-01623B90AA73}" type="presParOf" srcId="{C90F24D5-6AEF-4464-9AB7-D2773D1E7319}" destId="{4A849BA9-FD19-4370-8223-BAC18438849E}" srcOrd="2" destOrd="0" presId="urn:microsoft.com/office/officeart/2005/8/layout/vList4"/>
    <dgm:cxn modelId="{2DE4881E-F15F-4799-AB49-B2391ECC166A}" type="presParOf" srcId="{4701E674-F3DD-44AC-9641-0C9255639422}" destId="{11E356E5-0FDF-4AA5-A91B-5711E64EF38C}" srcOrd="1" destOrd="0" presId="urn:microsoft.com/office/officeart/2005/8/layout/vList4"/>
    <dgm:cxn modelId="{9C3D22B4-13F8-4DD9-BB74-1F12EEBCE570}" type="presParOf" srcId="{4701E674-F3DD-44AC-9641-0C9255639422}" destId="{5BE95F90-29F3-480F-831D-1990657731D5}" srcOrd="2" destOrd="0" presId="urn:microsoft.com/office/officeart/2005/8/layout/vList4"/>
    <dgm:cxn modelId="{A3EC5086-501B-41A7-8A4C-42AF98723A37}" type="presParOf" srcId="{5BE95F90-29F3-480F-831D-1990657731D5}" destId="{8D488CAA-7947-42D6-92A4-33C9C778A4EC}" srcOrd="0" destOrd="0" presId="urn:microsoft.com/office/officeart/2005/8/layout/vList4"/>
    <dgm:cxn modelId="{AB6EA159-AE94-47B1-902B-70223C781B33}" type="presParOf" srcId="{5BE95F90-29F3-480F-831D-1990657731D5}" destId="{603D350D-DF83-47DB-9226-E12DC5B25023}" srcOrd="1" destOrd="0" presId="urn:microsoft.com/office/officeart/2005/8/layout/vList4"/>
    <dgm:cxn modelId="{B9CBD376-1586-4FFA-A0D6-FCD3E756DDD4}" type="presParOf" srcId="{5BE95F90-29F3-480F-831D-1990657731D5}" destId="{64D9E14B-BF26-47AD-98EE-612113A971D6}" srcOrd="2" destOrd="0" presId="urn:microsoft.com/office/officeart/2005/8/layout/vList4"/>
    <dgm:cxn modelId="{BC33EEEA-A92C-4D3D-8DD9-86DDF5FD05AD}" type="presParOf" srcId="{4701E674-F3DD-44AC-9641-0C9255639422}" destId="{EB88FA43-3989-467B-8E63-B08BDCD0F9CD}" srcOrd="3" destOrd="0" presId="urn:microsoft.com/office/officeart/2005/8/layout/vList4"/>
    <dgm:cxn modelId="{52CA0AC4-0263-4939-AC52-CEFA7D9D1435}" type="presParOf" srcId="{4701E674-F3DD-44AC-9641-0C9255639422}" destId="{CA92F349-A3AC-4409-8A3A-7D072FD58815}" srcOrd="4" destOrd="0" presId="urn:microsoft.com/office/officeart/2005/8/layout/vList4"/>
    <dgm:cxn modelId="{38DF6A46-004D-41A6-AE88-8BC5FE49C469}" type="presParOf" srcId="{CA92F349-A3AC-4409-8A3A-7D072FD58815}" destId="{6BAC2102-BD9F-4BFB-B7E7-661227E5673A}" srcOrd="0" destOrd="0" presId="urn:microsoft.com/office/officeart/2005/8/layout/vList4"/>
    <dgm:cxn modelId="{CCBC676A-7223-4710-9832-6D8EC4146234}" type="presParOf" srcId="{CA92F349-A3AC-4409-8A3A-7D072FD58815}" destId="{5CACB7C6-0AD2-45CF-9821-804887F10E4D}" srcOrd="1" destOrd="0" presId="urn:microsoft.com/office/officeart/2005/8/layout/vList4"/>
    <dgm:cxn modelId="{A0B4CDED-36F6-4261-B537-8484732F46CF}" type="presParOf" srcId="{CA92F349-A3AC-4409-8A3A-7D072FD58815}" destId="{C34D0A27-B31B-49BA-9AAF-EFEDFC823D1D}" srcOrd="2" destOrd="0" presId="urn:microsoft.com/office/officeart/2005/8/layout/vList4"/>
    <dgm:cxn modelId="{AA66435B-B427-456D-A97E-A7A443F45A2A}" type="presParOf" srcId="{4701E674-F3DD-44AC-9641-0C9255639422}" destId="{25913293-7CD9-4D1E-826B-10763627D277}" srcOrd="5" destOrd="0" presId="urn:microsoft.com/office/officeart/2005/8/layout/vList4"/>
    <dgm:cxn modelId="{6111E6F9-B6E6-48CB-814C-6E15672A8FE4}" type="presParOf" srcId="{4701E674-F3DD-44AC-9641-0C9255639422}" destId="{C1A68815-610F-47C9-91F2-02DE0717FF08}" srcOrd="6" destOrd="0" presId="urn:microsoft.com/office/officeart/2005/8/layout/vList4"/>
    <dgm:cxn modelId="{ED8F6711-B43D-4B3E-925D-970FF770212B}" type="presParOf" srcId="{C1A68815-610F-47C9-91F2-02DE0717FF08}" destId="{9C743D78-8C65-44F5-A639-D419C17A2A7F}" srcOrd="0" destOrd="0" presId="urn:microsoft.com/office/officeart/2005/8/layout/vList4"/>
    <dgm:cxn modelId="{BC40E1A9-D7C6-4E11-9395-9FC44A7F9878}" type="presParOf" srcId="{C1A68815-610F-47C9-91F2-02DE0717FF08}" destId="{6986129D-D263-4721-A601-026B64C606DD}" srcOrd="1" destOrd="0" presId="urn:microsoft.com/office/officeart/2005/8/layout/vList4"/>
    <dgm:cxn modelId="{D219C378-6DE0-4CF2-B532-A9D0C6322343}" type="presParOf" srcId="{C1A68815-610F-47C9-91F2-02DE0717FF08}" destId="{14E5B08E-44F9-468A-A59A-A4F58B202F26}" srcOrd="2" destOrd="0" presId="urn:microsoft.com/office/officeart/2005/8/layout/vList4"/>
    <dgm:cxn modelId="{C0A987C7-81A7-4147-966A-84272FDC76C0}" type="presParOf" srcId="{4701E674-F3DD-44AC-9641-0C9255639422}" destId="{E152F92F-5847-4644-89DB-C4A2A5D0CA7B}" srcOrd="7" destOrd="0" presId="urn:microsoft.com/office/officeart/2005/8/layout/vList4"/>
    <dgm:cxn modelId="{5F6106B4-FC32-4003-8BE6-E2B35549775C}" type="presParOf" srcId="{4701E674-F3DD-44AC-9641-0C9255639422}" destId="{B2D639BC-2951-4191-9BF1-D1998BC432B5}" srcOrd="8" destOrd="0" presId="urn:microsoft.com/office/officeart/2005/8/layout/vList4"/>
    <dgm:cxn modelId="{7661B733-BD43-4F4D-B15D-630A0334FE4E}" type="presParOf" srcId="{B2D639BC-2951-4191-9BF1-D1998BC432B5}" destId="{21D8FE53-D2B8-48F5-ABB4-97592A3BA306}" srcOrd="0" destOrd="0" presId="urn:microsoft.com/office/officeart/2005/8/layout/vList4"/>
    <dgm:cxn modelId="{A2DA4D80-0002-440C-A22B-0D085103A689}" type="presParOf" srcId="{B2D639BC-2951-4191-9BF1-D1998BC432B5}" destId="{57300732-7429-4697-A06E-28C718BD47D3}" srcOrd="1" destOrd="0" presId="urn:microsoft.com/office/officeart/2005/8/layout/vList4"/>
    <dgm:cxn modelId="{0C21B92B-4376-4BA6-9E49-FC9D392A8803}" type="presParOf" srcId="{B2D639BC-2951-4191-9BF1-D1998BC432B5}" destId="{D0DFA287-8F5E-4E8E-BD0F-5C5BBA4041D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C7B067-52D0-4CD9-B06B-D0A1FBC1571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DD323E6-5151-42ED-8FF8-3FC83C42BE3A}">
      <dgm:prSet phldrT="[Szöveg]" custT="1"/>
      <dgm:spPr/>
      <dgm:t>
        <a:bodyPr/>
        <a:lstStyle/>
        <a:p>
          <a:r>
            <a:rPr lang="hu-HU" sz="3200" b="1" dirty="0"/>
            <a:t>Jogkövetési vizsgálat</a:t>
          </a:r>
        </a:p>
      </dgm:t>
    </dgm:pt>
    <dgm:pt modelId="{3D9A6AC4-314B-4932-BE4D-169FF6C4D392}" type="parTrans" cxnId="{479F499B-7D12-43C3-A1E7-63C9F395B428}">
      <dgm:prSet/>
      <dgm:spPr/>
      <dgm:t>
        <a:bodyPr/>
        <a:lstStyle/>
        <a:p>
          <a:endParaRPr lang="hu-HU"/>
        </a:p>
      </dgm:t>
    </dgm:pt>
    <dgm:pt modelId="{AB9630E4-10B1-40A3-873F-F1C287BD214C}" type="sibTrans" cxnId="{479F499B-7D12-43C3-A1E7-63C9F395B428}">
      <dgm:prSet/>
      <dgm:spPr/>
      <dgm:t>
        <a:bodyPr/>
        <a:lstStyle/>
        <a:p>
          <a:endParaRPr lang="hu-HU"/>
        </a:p>
      </dgm:t>
    </dgm:pt>
    <dgm:pt modelId="{93F3EE20-5E68-46F8-8A64-FF7BE9073367}">
      <dgm:prSet phldrT="[Szöveg]"/>
      <dgm:spPr/>
      <dgm:t>
        <a:bodyPr/>
        <a:lstStyle/>
        <a:p>
          <a:r>
            <a:rPr lang="hu-HU" dirty="0"/>
            <a:t>Adatgyűjtés</a:t>
          </a:r>
        </a:p>
      </dgm:t>
    </dgm:pt>
    <dgm:pt modelId="{9A64FFE9-8C90-4952-A8E5-AA25675D7E58}" type="parTrans" cxnId="{AB5A5364-5150-452F-8FE8-2A2D5D089D4F}">
      <dgm:prSet/>
      <dgm:spPr/>
      <dgm:t>
        <a:bodyPr/>
        <a:lstStyle/>
        <a:p>
          <a:endParaRPr lang="hu-HU"/>
        </a:p>
      </dgm:t>
    </dgm:pt>
    <dgm:pt modelId="{4BC91AEB-CE77-485A-8ABF-2095ECCAC2C5}" type="sibTrans" cxnId="{AB5A5364-5150-452F-8FE8-2A2D5D089D4F}">
      <dgm:prSet/>
      <dgm:spPr/>
      <dgm:t>
        <a:bodyPr/>
        <a:lstStyle/>
        <a:p>
          <a:endParaRPr lang="hu-HU"/>
        </a:p>
      </dgm:t>
    </dgm:pt>
    <dgm:pt modelId="{3D4F9021-980B-472A-8AB7-B5906907114E}">
      <dgm:prSet phldrT="[Szöveg]" custT="1"/>
      <dgm:spPr/>
      <dgm:t>
        <a:bodyPr/>
        <a:lstStyle/>
        <a:p>
          <a:r>
            <a:rPr lang="hu-HU" sz="3200" b="1" dirty="0"/>
            <a:t>Adóellenőrzés</a:t>
          </a:r>
        </a:p>
      </dgm:t>
    </dgm:pt>
    <dgm:pt modelId="{6530168A-F297-4261-B89F-12ABD8A4CCD2}" type="parTrans" cxnId="{A4F201DD-293C-42FF-AA09-47402A463912}">
      <dgm:prSet/>
      <dgm:spPr/>
      <dgm:t>
        <a:bodyPr/>
        <a:lstStyle/>
        <a:p>
          <a:endParaRPr lang="hu-HU"/>
        </a:p>
      </dgm:t>
    </dgm:pt>
    <dgm:pt modelId="{9D6EBCA0-F169-489B-881A-B92B22F8975B}" type="sibTrans" cxnId="{A4F201DD-293C-42FF-AA09-47402A463912}">
      <dgm:prSet/>
      <dgm:spPr/>
      <dgm:t>
        <a:bodyPr/>
        <a:lstStyle/>
        <a:p>
          <a:endParaRPr lang="hu-HU"/>
        </a:p>
      </dgm:t>
    </dgm:pt>
    <dgm:pt modelId="{02018F1B-A68D-43D2-AA93-0C7BD9C4A1D1}">
      <dgm:prSet phldrT="[Szöveg]"/>
      <dgm:spPr/>
      <dgm:t>
        <a:bodyPr/>
        <a:lstStyle/>
        <a:p>
          <a:r>
            <a:rPr lang="hu-HU" dirty="0"/>
            <a:t>Komplex vizsgálattípus</a:t>
          </a:r>
        </a:p>
      </dgm:t>
    </dgm:pt>
    <dgm:pt modelId="{D3E97883-8D4D-4A1C-A042-87A4E61D041C}" type="parTrans" cxnId="{48D6C5E2-0F0C-4B1C-8A91-B8A505FAF712}">
      <dgm:prSet/>
      <dgm:spPr/>
      <dgm:t>
        <a:bodyPr/>
        <a:lstStyle/>
        <a:p>
          <a:endParaRPr lang="hu-HU"/>
        </a:p>
      </dgm:t>
    </dgm:pt>
    <dgm:pt modelId="{33F1A772-89A7-49C0-8FFB-E4995AB23B6D}" type="sibTrans" cxnId="{48D6C5E2-0F0C-4B1C-8A91-B8A505FAF712}">
      <dgm:prSet/>
      <dgm:spPr/>
      <dgm:t>
        <a:bodyPr/>
        <a:lstStyle/>
        <a:p>
          <a:endParaRPr lang="hu-HU"/>
        </a:p>
      </dgm:t>
    </dgm:pt>
    <dgm:pt modelId="{E3313BE1-8B57-406A-BEA9-1791684917C8}">
      <dgm:prSet phldrT="[Szöveg]"/>
      <dgm:spPr/>
      <dgm:t>
        <a:bodyPr/>
        <a:lstStyle/>
        <a:p>
          <a:r>
            <a:rPr lang="hu-HU" dirty="0"/>
            <a:t>Ellenőrzéssel lezárt időszakot teremt</a:t>
          </a:r>
        </a:p>
      </dgm:t>
    </dgm:pt>
    <dgm:pt modelId="{83185AA7-574D-4623-A14F-C0AAD8E84B6F}" type="parTrans" cxnId="{13B6B12F-5A87-4F58-B4F2-4D0608DDF36A}">
      <dgm:prSet/>
      <dgm:spPr/>
      <dgm:t>
        <a:bodyPr/>
        <a:lstStyle/>
        <a:p>
          <a:endParaRPr lang="hu-HU"/>
        </a:p>
      </dgm:t>
    </dgm:pt>
    <dgm:pt modelId="{44BC06E2-2AC1-44FE-93AA-920431CB0B69}" type="sibTrans" cxnId="{13B6B12F-5A87-4F58-B4F2-4D0608DDF36A}">
      <dgm:prSet/>
      <dgm:spPr/>
      <dgm:t>
        <a:bodyPr/>
        <a:lstStyle/>
        <a:p>
          <a:endParaRPr lang="hu-HU"/>
        </a:p>
      </dgm:t>
    </dgm:pt>
    <dgm:pt modelId="{976CDC1E-199F-403F-A6CA-476FAA77E06F}">
      <dgm:prSet/>
      <dgm:spPr/>
      <dgm:t>
        <a:bodyPr/>
        <a:lstStyle/>
        <a:p>
          <a:r>
            <a:rPr lang="hu-HU" dirty="0"/>
            <a:t>Egyes adókötelezettségek ellenőrzése</a:t>
          </a:r>
        </a:p>
      </dgm:t>
    </dgm:pt>
    <dgm:pt modelId="{0524688F-A8DB-4306-A5EB-A111BC1E3983}" type="parTrans" cxnId="{20A37706-B475-421A-8939-3CF6CFD87BB5}">
      <dgm:prSet/>
      <dgm:spPr/>
      <dgm:t>
        <a:bodyPr/>
        <a:lstStyle/>
        <a:p>
          <a:endParaRPr lang="hu-HU"/>
        </a:p>
      </dgm:t>
    </dgm:pt>
    <dgm:pt modelId="{4CE9BC34-FA37-41C0-B593-E9D0AD364F26}" type="sibTrans" cxnId="{20A37706-B475-421A-8939-3CF6CFD87BB5}">
      <dgm:prSet/>
      <dgm:spPr/>
      <dgm:t>
        <a:bodyPr/>
        <a:lstStyle/>
        <a:p>
          <a:endParaRPr lang="hu-HU"/>
        </a:p>
      </dgm:t>
    </dgm:pt>
    <dgm:pt modelId="{97ADC42F-8E96-4AC3-AD5F-FC9200D5F9DF}">
      <dgm:prSet/>
      <dgm:spPr/>
      <dgm:t>
        <a:bodyPr/>
        <a:lstStyle/>
        <a:p>
          <a:r>
            <a:rPr lang="hu-HU" dirty="0"/>
            <a:t>Gazdasági események valódiságának vizsgálata</a:t>
          </a:r>
        </a:p>
      </dgm:t>
    </dgm:pt>
    <dgm:pt modelId="{DDCEF20E-F762-4577-A346-55EE23C859A5}" type="parTrans" cxnId="{B81B60EE-EB76-4675-A740-949D6D6AAFC5}">
      <dgm:prSet/>
      <dgm:spPr/>
      <dgm:t>
        <a:bodyPr/>
        <a:lstStyle/>
        <a:p>
          <a:endParaRPr lang="hu-HU"/>
        </a:p>
      </dgm:t>
    </dgm:pt>
    <dgm:pt modelId="{8AA64F1A-FBF4-47FC-B16E-8A2300781394}" type="sibTrans" cxnId="{B81B60EE-EB76-4675-A740-949D6D6AAFC5}">
      <dgm:prSet/>
      <dgm:spPr/>
      <dgm:t>
        <a:bodyPr/>
        <a:lstStyle/>
        <a:p>
          <a:endParaRPr lang="hu-HU"/>
        </a:p>
      </dgm:t>
    </dgm:pt>
    <dgm:pt modelId="{5F2987F0-4277-4D23-A1D2-8B2E4B1202A3}">
      <dgm:prSet/>
      <dgm:spPr/>
      <dgm:t>
        <a:bodyPr/>
        <a:lstStyle/>
        <a:p>
          <a:r>
            <a:rPr lang="hu-HU" dirty="0"/>
            <a:t>Adatgyűjtés becslési adatbázishoz</a:t>
          </a:r>
        </a:p>
      </dgm:t>
    </dgm:pt>
    <dgm:pt modelId="{F7F67119-AA88-46D0-BD04-06E1AB4A75D3}" type="parTrans" cxnId="{2112ED87-F5B9-4449-B4E5-F6CCC0C52707}">
      <dgm:prSet/>
      <dgm:spPr/>
      <dgm:t>
        <a:bodyPr/>
        <a:lstStyle/>
        <a:p>
          <a:endParaRPr lang="hu-HU"/>
        </a:p>
      </dgm:t>
    </dgm:pt>
    <dgm:pt modelId="{824B8287-EF47-4933-861C-7341D142D01B}" type="sibTrans" cxnId="{2112ED87-F5B9-4449-B4E5-F6CCC0C52707}">
      <dgm:prSet/>
      <dgm:spPr/>
      <dgm:t>
        <a:bodyPr/>
        <a:lstStyle/>
        <a:p>
          <a:endParaRPr lang="hu-HU"/>
        </a:p>
      </dgm:t>
    </dgm:pt>
    <dgm:pt modelId="{CC90EA3B-A419-47E2-A50C-E42778414C9F}">
      <dgm:prSet phldrT="[Szöveg]"/>
      <dgm:spPr/>
      <dgm:t>
        <a:bodyPr/>
        <a:lstStyle/>
        <a:p>
          <a:r>
            <a:rPr lang="hu-HU" dirty="0"/>
            <a:t>Több adónem, több időszak</a:t>
          </a:r>
        </a:p>
      </dgm:t>
    </dgm:pt>
    <dgm:pt modelId="{70A11B36-2608-4192-BBDB-8155F8FED2B1}" type="parTrans" cxnId="{D019A140-9C64-4151-8DF6-34473B559392}">
      <dgm:prSet/>
      <dgm:spPr/>
      <dgm:t>
        <a:bodyPr/>
        <a:lstStyle/>
        <a:p>
          <a:endParaRPr lang="hu-HU"/>
        </a:p>
      </dgm:t>
    </dgm:pt>
    <dgm:pt modelId="{9868CED1-892D-45D1-8084-700BB068FA00}" type="sibTrans" cxnId="{D019A140-9C64-4151-8DF6-34473B559392}">
      <dgm:prSet/>
      <dgm:spPr/>
      <dgm:t>
        <a:bodyPr/>
        <a:lstStyle/>
        <a:p>
          <a:endParaRPr lang="hu-HU"/>
        </a:p>
      </dgm:t>
    </dgm:pt>
    <dgm:pt modelId="{67DF46B7-861C-460A-8CDB-CAA70C9013A0}">
      <dgm:prSet phldrT="[Szöveg]"/>
      <dgm:spPr>
        <a:solidFill>
          <a:srgbClr val="FFC000"/>
        </a:solidFill>
      </dgm:spPr>
      <dgm:t>
        <a:bodyPr/>
        <a:lstStyle/>
        <a:p>
          <a:r>
            <a:rPr lang="hu-HU" dirty="0">
              <a:solidFill>
                <a:schemeClr val="tx1"/>
              </a:solidFill>
            </a:rPr>
            <a:t>Adókülönbözet, adóhiány, adóbírság, késedelmi pótlék, mulasztási bírság, eljárási bírság</a:t>
          </a:r>
        </a:p>
      </dgm:t>
    </dgm:pt>
    <dgm:pt modelId="{8238419E-3971-45DE-9F80-74A03D1C6669}" type="parTrans" cxnId="{D1715136-2AE0-4CBF-B6F0-5C9D917BF578}">
      <dgm:prSet/>
      <dgm:spPr/>
      <dgm:t>
        <a:bodyPr/>
        <a:lstStyle/>
        <a:p>
          <a:endParaRPr lang="hu-HU"/>
        </a:p>
      </dgm:t>
    </dgm:pt>
    <dgm:pt modelId="{3CD0FD60-B72B-47AB-8227-5C1A9E3A2B35}" type="sibTrans" cxnId="{D1715136-2AE0-4CBF-B6F0-5C9D917BF578}">
      <dgm:prSet/>
      <dgm:spPr/>
      <dgm:t>
        <a:bodyPr/>
        <a:lstStyle/>
        <a:p>
          <a:endParaRPr lang="hu-HU"/>
        </a:p>
      </dgm:t>
    </dgm:pt>
    <dgm:pt modelId="{9DA3D906-BFB3-442D-94EB-2923DF526CBB}">
      <dgm:prSet/>
      <dgm:spPr>
        <a:solidFill>
          <a:srgbClr val="FFC000"/>
        </a:solidFill>
      </dgm:spPr>
      <dgm:t>
        <a:bodyPr/>
        <a:lstStyle/>
        <a:p>
          <a:r>
            <a:rPr lang="hu-HU" dirty="0">
              <a:solidFill>
                <a:schemeClr val="tx1"/>
              </a:solidFill>
            </a:rPr>
            <a:t>Eljárási bírság, mulasztási bírság, üzletzárás</a:t>
          </a:r>
        </a:p>
      </dgm:t>
    </dgm:pt>
    <dgm:pt modelId="{7DC2F132-F75F-41F5-A76E-994BD2ECDD1D}" type="parTrans" cxnId="{D3E1A572-66B8-4E6B-A0A2-5136D168821C}">
      <dgm:prSet/>
      <dgm:spPr/>
      <dgm:t>
        <a:bodyPr/>
        <a:lstStyle/>
        <a:p>
          <a:endParaRPr lang="hu-HU"/>
        </a:p>
      </dgm:t>
    </dgm:pt>
    <dgm:pt modelId="{45DCEBD5-381E-4F55-951E-A690161F11F9}" type="sibTrans" cxnId="{D3E1A572-66B8-4E6B-A0A2-5136D168821C}">
      <dgm:prSet/>
      <dgm:spPr/>
      <dgm:t>
        <a:bodyPr/>
        <a:lstStyle/>
        <a:p>
          <a:endParaRPr lang="hu-HU"/>
        </a:p>
      </dgm:t>
    </dgm:pt>
    <dgm:pt modelId="{24A977B0-C403-463A-84C5-1E98AE0D929A}" type="pres">
      <dgm:prSet presAssocID="{54C7B067-52D0-4CD9-B06B-D0A1FBC1571D}" presName="theList" presStyleCnt="0">
        <dgm:presLayoutVars>
          <dgm:dir/>
          <dgm:animLvl val="lvl"/>
          <dgm:resizeHandles val="exact"/>
        </dgm:presLayoutVars>
      </dgm:prSet>
      <dgm:spPr/>
    </dgm:pt>
    <dgm:pt modelId="{E1196791-6241-4330-9311-0710F2A2EC63}" type="pres">
      <dgm:prSet presAssocID="{5DD323E6-5151-42ED-8FF8-3FC83C42BE3A}" presName="compNode" presStyleCnt="0"/>
      <dgm:spPr/>
    </dgm:pt>
    <dgm:pt modelId="{0482ED11-1074-4EEE-A609-68C510EE47D7}" type="pres">
      <dgm:prSet presAssocID="{5DD323E6-5151-42ED-8FF8-3FC83C42BE3A}" presName="aNode" presStyleLbl="bgShp" presStyleIdx="0" presStyleCnt="2"/>
      <dgm:spPr/>
    </dgm:pt>
    <dgm:pt modelId="{7FB3C101-3C90-49A0-AB94-EB6A07B9E119}" type="pres">
      <dgm:prSet presAssocID="{5DD323E6-5151-42ED-8FF8-3FC83C42BE3A}" presName="textNode" presStyleLbl="bgShp" presStyleIdx="0" presStyleCnt="2"/>
      <dgm:spPr/>
    </dgm:pt>
    <dgm:pt modelId="{231D77AD-E08F-497C-AEEE-8DD8564B14CF}" type="pres">
      <dgm:prSet presAssocID="{5DD323E6-5151-42ED-8FF8-3FC83C42BE3A}" presName="compChildNode" presStyleCnt="0"/>
      <dgm:spPr/>
    </dgm:pt>
    <dgm:pt modelId="{6AAAE31F-28FE-4ADF-8CD4-7A8B27EB95DE}" type="pres">
      <dgm:prSet presAssocID="{5DD323E6-5151-42ED-8FF8-3FC83C42BE3A}" presName="theInnerList" presStyleCnt="0"/>
      <dgm:spPr/>
    </dgm:pt>
    <dgm:pt modelId="{9B30E447-2CAE-48B0-9D40-49B163B60B60}" type="pres">
      <dgm:prSet presAssocID="{93F3EE20-5E68-46F8-8A64-FF7BE9073367}" presName="childNode" presStyleLbl="node1" presStyleIdx="0" presStyleCnt="9">
        <dgm:presLayoutVars>
          <dgm:bulletEnabled val="1"/>
        </dgm:presLayoutVars>
      </dgm:prSet>
      <dgm:spPr/>
    </dgm:pt>
    <dgm:pt modelId="{03C72C4B-0E1E-49E3-AB79-696E51DCCF71}" type="pres">
      <dgm:prSet presAssocID="{93F3EE20-5E68-46F8-8A64-FF7BE9073367}" presName="aSpace2" presStyleCnt="0"/>
      <dgm:spPr/>
    </dgm:pt>
    <dgm:pt modelId="{2CC39F0A-FDE6-4AC0-90D7-1C3592862A66}" type="pres">
      <dgm:prSet presAssocID="{976CDC1E-199F-403F-A6CA-476FAA77E06F}" presName="childNode" presStyleLbl="node1" presStyleIdx="1" presStyleCnt="9">
        <dgm:presLayoutVars>
          <dgm:bulletEnabled val="1"/>
        </dgm:presLayoutVars>
      </dgm:prSet>
      <dgm:spPr/>
    </dgm:pt>
    <dgm:pt modelId="{6265B62A-5893-4110-8C2E-FBAFC36E70A8}" type="pres">
      <dgm:prSet presAssocID="{976CDC1E-199F-403F-A6CA-476FAA77E06F}" presName="aSpace2" presStyleCnt="0"/>
      <dgm:spPr/>
    </dgm:pt>
    <dgm:pt modelId="{C18D7ACF-2A30-41C5-820B-7B85195532D4}" type="pres">
      <dgm:prSet presAssocID="{97ADC42F-8E96-4AC3-AD5F-FC9200D5F9DF}" presName="childNode" presStyleLbl="node1" presStyleIdx="2" presStyleCnt="9">
        <dgm:presLayoutVars>
          <dgm:bulletEnabled val="1"/>
        </dgm:presLayoutVars>
      </dgm:prSet>
      <dgm:spPr/>
    </dgm:pt>
    <dgm:pt modelId="{DE87A56C-147F-44F8-86A8-E9F502927B83}" type="pres">
      <dgm:prSet presAssocID="{97ADC42F-8E96-4AC3-AD5F-FC9200D5F9DF}" presName="aSpace2" presStyleCnt="0"/>
      <dgm:spPr/>
    </dgm:pt>
    <dgm:pt modelId="{8C8162E7-5B0F-456B-988C-D31ADF64177A}" type="pres">
      <dgm:prSet presAssocID="{5F2987F0-4277-4D23-A1D2-8B2E4B1202A3}" presName="childNode" presStyleLbl="node1" presStyleIdx="3" presStyleCnt="9">
        <dgm:presLayoutVars>
          <dgm:bulletEnabled val="1"/>
        </dgm:presLayoutVars>
      </dgm:prSet>
      <dgm:spPr/>
    </dgm:pt>
    <dgm:pt modelId="{190E9B31-438B-4818-99DD-A210EFC075E0}" type="pres">
      <dgm:prSet presAssocID="{5F2987F0-4277-4D23-A1D2-8B2E4B1202A3}" presName="aSpace2" presStyleCnt="0"/>
      <dgm:spPr/>
    </dgm:pt>
    <dgm:pt modelId="{81AE19C0-0474-4609-9F52-FF6E4C340E59}" type="pres">
      <dgm:prSet presAssocID="{9DA3D906-BFB3-442D-94EB-2923DF526CBB}" presName="childNode" presStyleLbl="node1" presStyleIdx="4" presStyleCnt="9">
        <dgm:presLayoutVars>
          <dgm:bulletEnabled val="1"/>
        </dgm:presLayoutVars>
      </dgm:prSet>
      <dgm:spPr/>
    </dgm:pt>
    <dgm:pt modelId="{06334EAD-5967-46DC-8290-4B5D9E4DB5BC}" type="pres">
      <dgm:prSet presAssocID="{5DD323E6-5151-42ED-8FF8-3FC83C42BE3A}" presName="aSpace" presStyleCnt="0"/>
      <dgm:spPr/>
    </dgm:pt>
    <dgm:pt modelId="{FEF4CEDE-7F25-4A79-A1AE-786E034686E0}" type="pres">
      <dgm:prSet presAssocID="{3D4F9021-980B-472A-8AB7-B5906907114E}" presName="compNode" presStyleCnt="0"/>
      <dgm:spPr/>
    </dgm:pt>
    <dgm:pt modelId="{2445E1DA-8A18-458F-AD29-1907A0A61BA4}" type="pres">
      <dgm:prSet presAssocID="{3D4F9021-980B-472A-8AB7-B5906907114E}" presName="aNode" presStyleLbl="bgShp" presStyleIdx="1" presStyleCnt="2"/>
      <dgm:spPr/>
    </dgm:pt>
    <dgm:pt modelId="{17962DA8-A58D-408B-B30B-F78585FD8F37}" type="pres">
      <dgm:prSet presAssocID="{3D4F9021-980B-472A-8AB7-B5906907114E}" presName="textNode" presStyleLbl="bgShp" presStyleIdx="1" presStyleCnt="2"/>
      <dgm:spPr/>
    </dgm:pt>
    <dgm:pt modelId="{EE3EDBC3-F763-4E6A-966C-03705756EF80}" type="pres">
      <dgm:prSet presAssocID="{3D4F9021-980B-472A-8AB7-B5906907114E}" presName="compChildNode" presStyleCnt="0"/>
      <dgm:spPr/>
    </dgm:pt>
    <dgm:pt modelId="{C987A026-DA2C-4BD9-AE4D-244400A154F3}" type="pres">
      <dgm:prSet presAssocID="{3D4F9021-980B-472A-8AB7-B5906907114E}" presName="theInnerList" presStyleCnt="0"/>
      <dgm:spPr/>
    </dgm:pt>
    <dgm:pt modelId="{71D790A0-83E5-43F9-8724-51ECE9AE7553}" type="pres">
      <dgm:prSet presAssocID="{02018F1B-A68D-43D2-AA93-0C7BD9C4A1D1}" presName="childNode" presStyleLbl="node1" presStyleIdx="5" presStyleCnt="9">
        <dgm:presLayoutVars>
          <dgm:bulletEnabled val="1"/>
        </dgm:presLayoutVars>
      </dgm:prSet>
      <dgm:spPr/>
    </dgm:pt>
    <dgm:pt modelId="{67C8D4D7-FC8A-414C-8480-569B81566ED4}" type="pres">
      <dgm:prSet presAssocID="{02018F1B-A68D-43D2-AA93-0C7BD9C4A1D1}" presName="aSpace2" presStyleCnt="0"/>
      <dgm:spPr/>
    </dgm:pt>
    <dgm:pt modelId="{7D37112E-CC50-4291-84E4-91F97106BC0C}" type="pres">
      <dgm:prSet presAssocID="{E3313BE1-8B57-406A-BEA9-1791684917C8}" presName="childNode" presStyleLbl="node1" presStyleIdx="6" presStyleCnt="9">
        <dgm:presLayoutVars>
          <dgm:bulletEnabled val="1"/>
        </dgm:presLayoutVars>
      </dgm:prSet>
      <dgm:spPr/>
    </dgm:pt>
    <dgm:pt modelId="{630938BE-22E6-4FED-BDC5-7A137E2ADA5E}" type="pres">
      <dgm:prSet presAssocID="{E3313BE1-8B57-406A-BEA9-1791684917C8}" presName="aSpace2" presStyleCnt="0"/>
      <dgm:spPr/>
    </dgm:pt>
    <dgm:pt modelId="{88DC2F4C-AF4A-4D66-B997-C31B0417BF49}" type="pres">
      <dgm:prSet presAssocID="{CC90EA3B-A419-47E2-A50C-E42778414C9F}" presName="childNode" presStyleLbl="node1" presStyleIdx="7" presStyleCnt="9">
        <dgm:presLayoutVars>
          <dgm:bulletEnabled val="1"/>
        </dgm:presLayoutVars>
      </dgm:prSet>
      <dgm:spPr/>
    </dgm:pt>
    <dgm:pt modelId="{79C2256D-0D53-4827-AEF5-6737857E8E75}" type="pres">
      <dgm:prSet presAssocID="{CC90EA3B-A419-47E2-A50C-E42778414C9F}" presName="aSpace2" presStyleCnt="0"/>
      <dgm:spPr/>
    </dgm:pt>
    <dgm:pt modelId="{178D6AE2-C142-4266-A05E-9DE31862AF45}" type="pres">
      <dgm:prSet presAssocID="{67DF46B7-861C-460A-8CDB-CAA70C9013A0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20A37706-B475-421A-8939-3CF6CFD87BB5}" srcId="{5DD323E6-5151-42ED-8FF8-3FC83C42BE3A}" destId="{976CDC1E-199F-403F-A6CA-476FAA77E06F}" srcOrd="1" destOrd="0" parTransId="{0524688F-A8DB-4306-A5EB-A111BC1E3983}" sibTransId="{4CE9BC34-FA37-41C0-B593-E9D0AD364F26}"/>
    <dgm:cxn modelId="{0A8AAC16-930F-4C52-8C35-E57D8E433B90}" type="presOf" srcId="{54C7B067-52D0-4CD9-B06B-D0A1FBC1571D}" destId="{24A977B0-C403-463A-84C5-1E98AE0D929A}" srcOrd="0" destOrd="0" presId="urn:microsoft.com/office/officeart/2005/8/layout/lProcess2"/>
    <dgm:cxn modelId="{13B6B12F-5A87-4F58-B4F2-4D0608DDF36A}" srcId="{3D4F9021-980B-472A-8AB7-B5906907114E}" destId="{E3313BE1-8B57-406A-BEA9-1791684917C8}" srcOrd="1" destOrd="0" parTransId="{83185AA7-574D-4623-A14F-C0AAD8E84B6F}" sibTransId="{44BC06E2-2AC1-44FE-93AA-920431CB0B69}"/>
    <dgm:cxn modelId="{38A67033-8C2E-4799-8A59-E94A3984D963}" type="presOf" srcId="{5DD323E6-5151-42ED-8FF8-3FC83C42BE3A}" destId="{7FB3C101-3C90-49A0-AB94-EB6A07B9E119}" srcOrd="1" destOrd="0" presId="urn:microsoft.com/office/officeart/2005/8/layout/lProcess2"/>
    <dgm:cxn modelId="{D1715136-2AE0-4CBF-B6F0-5C9D917BF578}" srcId="{3D4F9021-980B-472A-8AB7-B5906907114E}" destId="{67DF46B7-861C-460A-8CDB-CAA70C9013A0}" srcOrd="3" destOrd="0" parTransId="{8238419E-3971-45DE-9F80-74A03D1C6669}" sibTransId="{3CD0FD60-B72B-47AB-8227-5C1A9E3A2B35}"/>
    <dgm:cxn modelId="{73E42537-8B1F-442B-BFDF-567D5E397E7B}" type="presOf" srcId="{3D4F9021-980B-472A-8AB7-B5906907114E}" destId="{17962DA8-A58D-408B-B30B-F78585FD8F37}" srcOrd="1" destOrd="0" presId="urn:microsoft.com/office/officeart/2005/8/layout/lProcess2"/>
    <dgm:cxn modelId="{D019A140-9C64-4151-8DF6-34473B559392}" srcId="{3D4F9021-980B-472A-8AB7-B5906907114E}" destId="{CC90EA3B-A419-47E2-A50C-E42778414C9F}" srcOrd="2" destOrd="0" parTransId="{70A11B36-2608-4192-BBDB-8155F8FED2B1}" sibTransId="{9868CED1-892D-45D1-8084-700BB068FA00}"/>
    <dgm:cxn modelId="{147A0B5D-FCC6-46C2-8493-FC6ACB318407}" type="presOf" srcId="{02018F1B-A68D-43D2-AA93-0C7BD9C4A1D1}" destId="{71D790A0-83E5-43F9-8724-51ECE9AE7553}" srcOrd="0" destOrd="0" presId="urn:microsoft.com/office/officeart/2005/8/layout/lProcess2"/>
    <dgm:cxn modelId="{AB5A5364-5150-452F-8FE8-2A2D5D089D4F}" srcId="{5DD323E6-5151-42ED-8FF8-3FC83C42BE3A}" destId="{93F3EE20-5E68-46F8-8A64-FF7BE9073367}" srcOrd="0" destOrd="0" parTransId="{9A64FFE9-8C90-4952-A8E5-AA25675D7E58}" sibTransId="{4BC91AEB-CE77-485A-8ABF-2095ECCAC2C5}"/>
    <dgm:cxn modelId="{C789104C-874C-43DD-AC49-22812D8197A4}" type="presOf" srcId="{9DA3D906-BFB3-442D-94EB-2923DF526CBB}" destId="{81AE19C0-0474-4609-9F52-FF6E4C340E59}" srcOrd="0" destOrd="0" presId="urn:microsoft.com/office/officeart/2005/8/layout/lProcess2"/>
    <dgm:cxn modelId="{D3E1A572-66B8-4E6B-A0A2-5136D168821C}" srcId="{5DD323E6-5151-42ED-8FF8-3FC83C42BE3A}" destId="{9DA3D906-BFB3-442D-94EB-2923DF526CBB}" srcOrd="4" destOrd="0" parTransId="{7DC2F132-F75F-41F5-A76E-994BD2ECDD1D}" sibTransId="{45DCEBD5-381E-4F55-951E-A690161F11F9}"/>
    <dgm:cxn modelId="{345E3B83-938E-4B26-860B-5041822AD48F}" type="presOf" srcId="{976CDC1E-199F-403F-A6CA-476FAA77E06F}" destId="{2CC39F0A-FDE6-4AC0-90D7-1C3592862A66}" srcOrd="0" destOrd="0" presId="urn:microsoft.com/office/officeart/2005/8/layout/lProcess2"/>
    <dgm:cxn modelId="{2112ED87-F5B9-4449-B4E5-F6CCC0C52707}" srcId="{5DD323E6-5151-42ED-8FF8-3FC83C42BE3A}" destId="{5F2987F0-4277-4D23-A1D2-8B2E4B1202A3}" srcOrd="3" destOrd="0" parTransId="{F7F67119-AA88-46D0-BD04-06E1AB4A75D3}" sibTransId="{824B8287-EF47-4933-861C-7341D142D01B}"/>
    <dgm:cxn modelId="{479F499B-7D12-43C3-A1E7-63C9F395B428}" srcId="{54C7B067-52D0-4CD9-B06B-D0A1FBC1571D}" destId="{5DD323E6-5151-42ED-8FF8-3FC83C42BE3A}" srcOrd="0" destOrd="0" parTransId="{3D9A6AC4-314B-4932-BE4D-169FF6C4D392}" sibTransId="{AB9630E4-10B1-40A3-873F-F1C287BD214C}"/>
    <dgm:cxn modelId="{D5C2959C-0882-482D-B4C4-5C3E0E726DFF}" type="presOf" srcId="{5F2987F0-4277-4D23-A1D2-8B2E4B1202A3}" destId="{8C8162E7-5B0F-456B-988C-D31ADF64177A}" srcOrd="0" destOrd="0" presId="urn:microsoft.com/office/officeart/2005/8/layout/lProcess2"/>
    <dgm:cxn modelId="{498261A5-DB4D-4A75-814D-3AEAFB276C33}" type="presOf" srcId="{5DD323E6-5151-42ED-8FF8-3FC83C42BE3A}" destId="{0482ED11-1074-4EEE-A609-68C510EE47D7}" srcOrd="0" destOrd="0" presId="urn:microsoft.com/office/officeart/2005/8/layout/lProcess2"/>
    <dgm:cxn modelId="{ACEB07C1-7033-43CA-9ADB-C27FE52AAB2E}" type="presOf" srcId="{3D4F9021-980B-472A-8AB7-B5906907114E}" destId="{2445E1DA-8A18-458F-AD29-1907A0A61BA4}" srcOrd="0" destOrd="0" presId="urn:microsoft.com/office/officeart/2005/8/layout/lProcess2"/>
    <dgm:cxn modelId="{8C8D89C5-5A23-4CE4-87A7-DB78226F4B71}" type="presOf" srcId="{97ADC42F-8E96-4AC3-AD5F-FC9200D5F9DF}" destId="{C18D7ACF-2A30-41C5-820B-7B85195532D4}" srcOrd="0" destOrd="0" presId="urn:microsoft.com/office/officeart/2005/8/layout/lProcess2"/>
    <dgm:cxn modelId="{ED7BA8CD-7A5A-4774-99F1-16D7706282BF}" type="presOf" srcId="{67DF46B7-861C-460A-8CDB-CAA70C9013A0}" destId="{178D6AE2-C142-4266-A05E-9DE31862AF45}" srcOrd="0" destOrd="0" presId="urn:microsoft.com/office/officeart/2005/8/layout/lProcess2"/>
    <dgm:cxn modelId="{A4F201DD-293C-42FF-AA09-47402A463912}" srcId="{54C7B067-52D0-4CD9-B06B-D0A1FBC1571D}" destId="{3D4F9021-980B-472A-8AB7-B5906907114E}" srcOrd="1" destOrd="0" parTransId="{6530168A-F297-4261-B89F-12ABD8A4CCD2}" sibTransId="{9D6EBCA0-F169-489B-881A-B92B22F8975B}"/>
    <dgm:cxn modelId="{48D6C5E2-0F0C-4B1C-8A91-B8A505FAF712}" srcId="{3D4F9021-980B-472A-8AB7-B5906907114E}" destId="{02018F1B-A68D-43D2-AA93-0C7BD9C4A1D1}" srcOrd="0" destOrd="0" parTransId="{D3E97883-8D4D-4A1C-A042-87A4E61D041C}" sibTransId="{33F1A772-89A7-49C0-8FFB-E4995AB23B6D}"/>
    <dgm:cxn modelId="{656630EA-DDD2-4BA2-9D78-598F70394FC4}" type="presOf" srcId="{93F3EE20-5E68-46F8-8A64-FF7BE9073367}" destId="{9B30E447-2CAE-48B0-9D40-49B163B60B60}" srcOrd="0" destOrd="0" presId="urn:microsoft.com/office/officeart/2005/8/layout/lProcess2"/>
    <dgm:cxn modelId="{B81B60EE-EB76-4675-A740-949D6D6AAFC5}" srcId="{5DD323E6-5151-42ED-8FF8-3FC83C42BE3A}" destId="{97ADC42F-8E96-4AC3-AD5F-FC9200D5F9DF}" srcOrd="2" destOrd="0" parTransId="{DDCEF20E-F762-4577-A346-55EE23C859A5}" sibTransId="{8AA64F1A-FBF4-47FC-B16E-8A2300781394}"/>
    <dgm:cxn modelId="{7FE6A4F4-7921-4223-BA4B-8C64290E1D37}" type="presOf" srcId="{E3313BE1-8B57-406A-BEA9-1791684917C8}" destId="{7D37112E-CC50-4291-84E4-91F97106BC0C}" srcOrd="0" destOrd="0" presId="urn:microsoft.com/office/officeart/2005/8/layout/lProcess2"/>
    <dgm:cxn modelId="{F1399AFF-0BA4-45E0-989C-F0F8192313B7}" type="presOf" srcId="{CC90EA3B-A419-47E2-A50C-E42778414C9F}" destId="{88DC2F4C-AF4A-4D66-B997-C31B0417BF49}" srcOrd="0" destOrd="0" presId="urn:microsoft.com/office/officeart/2005/8/layout/lProcess2"/>
    <dgm:cxn modelId="{D2E921E4-4BB4-43E6-8B11-AC008D70A2B9}" type="presParOf" srcId="{24A977B0-C403-463A-84C5-1E98AE0D929A}" destId="{E1196791-6241-4330-9311-0710F2A2EC63}" srcOrd="0" destOrd="0" presId="urn:microsoft.com/office/officeart/2005/8/layout/lProcess2"/>
    <dgm:cxn modelId="{4F905CE6-770A-4817-B73B-41C27965A5DD}" type="presParOf" srcId="{E1196791-6241-4330-9311-0710F2A2EC63}" destId="{0482ED11-1074-4EEE-A609-68C510EE47D7}" srcOrd="0" destOrd="0" presId="urn:microsoft.com/office/officeart/2005/8/layout/lProcess2"/>
    <dgm:cxn modelId="{7341B2A1-7EA8-4DD9-8B6C-193B88071879}" type="presParOf" srcId="{E1196791-6241-4330-9311-0710F2A2EC63}" destId="{7FB3C101-3C90-49A0-AB94-EB6A07B9E119}" srcOrd="1" destOrd="0" presId="urn:microsoft.com/office/officeart/2005/8/layout/lProcess2"/>
    <dgm:cxn modelId="{D24CE7CD-F518-4418-9FEE-DE25C22A1125}" type="presParOf" srcId="{E1196791-6241-4330-9311-0710F2A2EC63}" destId="{231D77AD-E08F-497C-AEEE-8DD8564B14CF}" srcOrd="2" destOrd="0" presId="urn:microsoft.com/office/officeart/2005/8/layout/lProcess2"/>
    <dgm:cxn modelId="{16D9AEBC-11A2-4287-AC16-9B9C9812D208}" type="presParOf" srcId="{231D77AD-E08F-497C-AEEE-8DD8564B14CF}" destId="{6AAAE31F-28FE-4ADF-8CD4-7A8B27EB95DE}" srcOrd="0" destOrd="0" presId="urn:microsoft.com/office/officeart/2005/8/layout/lProcess2"/>
    <dgm:cxn modelId="{C74D4A9F-7EB5-496C-9919-960F4BCC8C7F}" type="presParOf" srcId="{6AAAE31F-28FE-4ADF-8CD4-7A8B27EB95DE}" destId="{9B30E447-2CAE-48B0-9D40-49B163B60B60}" srcOrd="0" destOrd="0" presId="urn:microsoft.com/office/officeart/2005/8/layout/lProcess2"/>
    <dgm:cxn modelId="{615C7B5D-B2F4-49BF-9343-D3FB733E31DF}" type="presParOf" srcId="{6AAAE31F-28FE-4ADF-8CD4-7A8B27EB95DE}" destId="{03C72C4B-0E1E-49E3-AB79-696E51DCCF71}" srcOrd="1" destOrd="0" presId="urn:microsoft.com/office/officeart/2005/8/layout/lProcess2"/>
    <dgm:cxn modelId="{D4FC881E-7876-45E0-B490-EAAED1F1F147}" type="presParOf" srcId="{6AAAE31F-28FE-4ADF-8CD4-7A8B27EB95DE}" destId="{2CC39F0A-FDE6-4AC0-90D7-1C3592862A66}" srcOrd="2" destOrd="0" presId="urn:microsoft.com/office/officeart/2005/8/layout/lProcess2"/>
    <dgm:cxn modelId="{EA2F4199-CC4D-4D55-8599-94721BBF2475}" type="presParOf" srcId="{6AAAE31F-28FE-4ADF-8CD4-7A8B27EB95DE}" destId="{6265B62A-5893-4110-8C2E-FBAFC36E70A8}" srcOrd="3" destOrd="0" presId="urn:microsoft.com/office/officeart/2005/8/layout/lProcess2"/>
    <dgm:cxn modelId="{CDC83F6B-A414-4B04-9444-C2486CFD0F12}" type="presParOf" srcId="{6AAAE31F-28FE-4ADF-8CD4-7A8B27EB95DE}" destId="{C18D7ACF-2A30-41C5-820B-7B85195532D4}" srcOrd="4" destOrd="0" presId="urn:microsoft.com/office/officeart/2005/8/layout/lProcess2"/>
    <dgm:cxn modelId="{615E81D3-1B8F-416A-901D-05026B5FB6DA}" type="presParOf" srcId="{6AAAE31F-28FE-4ADF-8CD4-7A8B27EB95DE}" destId="{DE87A56C-147F-44F8-86A8-E9F502927B83}" srcOrd="5" destOrd="0" presId="urn:microsoft.com/office/officeart/2005/8/layout/lProcess2"/>
    <dgm:cxn modelId="{CE29E2C0-B7EA-46A1-AE19-26A2AE1AB50A}" type="presParOf" srcId="{6AAAE31F-28FE-4ADF-8CD4-7A8B27EB95DE}" destId="{8C8162E7-5B0F-456B-988C-D31ADF64177A}" srcOrd="6" destOrd="0" presId="urn:microsoft.com/office/officeart/2005/8/layout/lProcess2"/>
    <dgm:cxn modelId="{04B7E083-6DEF-4A76-9BEB-9ED22F60FF31}" type="presParOf" srcId="{6AAAE31F-28FE-4ADF-8CD4-7A8B27EB95DE}" destId="{190E9B31-438B-4818-99DD-A210EFC075E0}" srcOrd="7" destOrd="0" presId="urn:microsoft.com/office/officeart/2005/8/layout/lProcess2"/>
    <dgm:cxn modelId="{7FE8D23D-626A-4C9C-B1E2-AC2CBFEB609D}" type="presParOf" srcId="{6AAAE31F-28FE-4ADF-8CD4-7A8B27EB95DE}" destId="{81AE19C0-0474-4609-9F52-FF6E4C340E59}" srcOrd="8" destOrd="0" presId="urn:microsoft.com/office/officeart/2005/8/layout/lProcess2"/>
    <dgm:cxn modelId="{445CBF06-C2EB-437C-8BDF-834CC3C90CBE}" type="presParOf" srcId="{24A977B0-C403-463A-84C5-1E98AE0D929A}" destId="{06334EAD-5967-46DC-8290-4B5D9E4DB5BC}" srcOrd="1" destOrd="0" presId="urn:microsoft.com/office/officeart/2005/8/layout/lProcess2"/>
    <dgm:cxn modelId="{BA98D996-FDD1-4712-BB81-376CBA6F18EE}" type="presParOf" srcId="{24A977B0-C403-463A-84C5-1E98AE0D929A}" destId="{FEF4CEDE-7F25-4A79-A1AE-786E034686E0}" srcOrd="2" destOrd="0" presId="urn:microsoft.com/office/officeart/2005/8/layout/lProcess2"/>
    <dgm:cxn modelId="{B18632F0-20D2-4AEE-9338-CFF95B0B68C2}" type="presParOf" srcId="{FEF4CEDE-7F25-4A79-A1AE-786E034686E0}" destId="{2445E1DA-8A18-458F-AD29-1907A0A61BA4}" srcOrd="0" destOrd="0" presId="urn:microsoft.com/office/officeart/2005/8/layout/lProcess2"/>
    <dgm:cxn modelId="{AB05B1F6-2560-4B25-9D32-0F032A16BC33}" type="presParOf" srcId="{FEF4CEDE-7F25-4A79-A1AE-786E034686E0}" destId="{17962DA8-A58D-408B-B30B-F78585FD8F37}" srcOrd="1" destOrd="0" presId="urn:microsoft.com/office/officeart/2005/8/layout/lProcess2"/>
    <dgm:cxn modelId="{21713A08-1064-4F1F-93A3-4AEE3630AB56}" type="presParOf" srcId="{FEF4CEDE-7F25-4A79-A1AE-786E034686E0}" destId="{EE3EDBC3-F763-4E6A-966C-03705756EF80}" srcOrd="2" destOrd="0" presId="urn:microsoft.com/office/officeart/2005/8/layout/lProcess2"/>
    <dgm:cxn modelId="{74C8D9CB-4E5D-4DC3-8DD7-18F98DD756E6}" type="presParOf" srcId="{EE3EDBC3-F763-4E6A-966C-03705756EF80}" destId="{C987A026-DA2C-4BD9-AE4D-244400A154F3}" srcOrd="0" destOrd="0" presId="urn:microsoft.com/office/officeart/2005/8/layout/lProcess2"/>
    <dgm:cxn modelId="{C866EA86-7EFC-469D-889A-3B71D38707E1}" type="presParOf" srcId="{C987A026-DA2C-4BD9-AE4D-244400A154F3}" destId="{71D790A0-83E5-43F9-8724-51ECE9AE7553}" srcOrd="0" destOrd="0" presId="urn:microsoft.com/office/officeart/2005/8/layout/lProcess2"/>
    <dgm:cxn modelId="{2C09C04D-941C-4CFC-A812-87EF9FF96DA8}" type="presParOf" srcId="{C987A026-DA2C-4BD9-AE4D-244400A154F3}" destId="{67C8D4D7-FC8A-414C-8480-569B81566ED4}" srcOrd="1" destOrd="0" presId="urn:microsoft.com/office/officeart/2005/8/layout/lProcess2"/>
    <dgm:cxn modelId="{B2D53C20-CF69-423B-AF69-00D026562CBC}" type="presParOf" srcId="{C987A026-DA2C-4BD9-AE4D-244400A154F3}" destId="{7D37112E-CC50-4291-84E4-91F97106BC0C}" srcOrd="2" destOrd="0" presId="urn:microsoft.com/office/officeart/2005/8/layout/lProcess2"/>
    <dgm:cxn modelId="{667EA062-E25D-45B7-A0AD-E9D1346EBB90}" type="presParOf" srcId="{C987A026-DA2C-4BD9-AE4D-244400A154F3}" destId="{630938BE-22E6-4FED-BDC5-7A137E2ADA5E}" srcOrd="3" destOrd="0" presId="urn:microsoft.com/office/officeart/2005/8/layout/lProcess2"/>
    <dgm:cxn modelId="{2B3786CA-305D-42C7-BD1C-E9863F81205A}" type="presParOf" srcId="{C987A026-DA2C-4BD9-AE4D-244400A154F3}" destId="{88DC2F4C-AF4A-4D66-B997-C31B0417BF49}" srcOrd="4" destOrd="0" presId="urn:microsoft.com/office/officeart/2005/8/layout/lProcess2"/>
    <dgm:cxn modelId="{69B5B393-3216-4560-AF64-45EADB046FCC}" type="presParOf" srcId="{C987A026-DA2C-4BD9-AE4D-244400A154F3}" destId="{79C2256D-0D53-4827-AEF5-6737857E8E75}" srcOrd="5" destOrd="0" presId="urn:microsoft.com/office/officeart/2005/8/layout/lProcess2"/>
    <dgm:cxn modelId="{2B03EC1C-93D3-46AA-8A56-ADD7F7B87A41}" type="presParOf" srcId="{C987A026-DA2C-4BD9-AE4D-244400A154F3}" destId="{178D6AE2-C142-4266-A05E-9DE31862AF45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2B5EB-1720-4570-9847-92ECB0B30045}">
      <dsp:nvSpPr>
        <dsp:cNvPr id="0" name=""/>
        <dsp:cNvSpPr/>
      </dsp:nvSpPr>
      <dsp:spPr>
        <a:xfrm>
          <a:off x="0" y="0"/>
          <a:ext cx="9144000" cy="1066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kern="1200" dirty="0"/>
            <a:t>Tájékoztató levél</a:t>
          </a:r>
        </a:p>
      </dsp:txBody>
      <dsp:txXfrm>
        <a:off x="1935412" y="0"/>
        <a:ext cx="7208587" cy="1066129"/>
      </dsp:txXfrm>
    </dsp:sp>
    <dsp:sp modelId="{93C11B52-2A5D-496B-B9B3-8880F849AA1B}">
      <dsp:nvSpPr>
        <dsp:cNvPr id="0" name=""/>
        <dsp:cNvSpPr/>
      </dsp:nvSpPr>
      <dsp:spPr>
        <a:xfrm>
          <a:off x="106612" y="106612"/>
          <a:ext cx="1828800" cy="8529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88CAA-7947-42D6-92A4-33C9C778A4EC}">
      <dsp:nvSpPr>
        <dsp:cNvPr id="0" name=""/>
        <dsp:cNvSpPr/>
      </dsp:nvSpPr>
      <dsp:spPr>
        <a:xfrm>
          <a:off x="0" y="1172742"/>
          <a:ext cx="9144000" cy="1066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kern="1200" dirty="0"/>
            <a:t>Adategyeztetési eljárás</a:t>
          </a:r>
        </a:p>
      </dsp:txBody>
      <dsp:txXfrm>
        <a:off x="1935412" y="1172742"/>
        <a:ext cx="7208587" cy="1066129"/>
      </dsp:txXfrm>
    </dsp:sp>
    <dsp:sp modelId="{603D350D-DF83-47DB-9226-E12DC5B25023}">
      <dsp:nvSpPr>
        <dsp:cNvPr id="0" name=""/>
        <dsp:cNvSpPr/>
      </dsp:nvSpPr>
      <dsp:spPr>
        <a:xfrm>
          <a:off x="106612" y="1279355"/>
          <a:ext cx="1828800" cy="8529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C2102-BD9F-4BFB-B7E7-661227E5673A}">
      <dsp:nvSpPr>
        <dsp:cNvPr id="0" name=""/>
        <dsp:cNvSpPr/>
      </dsp:nvSpPr>
      <dsp:spPr>
        <a:xfrm>
          <a:off x="0" y="2345484"/>
          <a:ext cx="9144000" cy="1066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kern="1200" dirty="0"/>
            <a:t>Támogató eljárás</a:t>
          </a:r>
        </a:p>
      </dsp:txBody>
      <dsp:txXfrm>
        <a:off x="1935412" y="2345484"/>
        <a:ext cx="7208587" cy="1066129"/>
      </dsp:txXfrm>
    </dsp:sp>
    <dsp:sp modelId="{5CACB7C6-0AD2-45CF-9821-804887F10E4D}">
      <dsp:nvSpPr>
        <dsp:cNvPr id="0" name=""/>
        <dsp:cNvSpPr/>
      </dsp:nvSpPr>
      <dsp:spPr>
        <a:xfrm>
          <a:off x="106612" y="2452097"/>
          <a:ext cx="1828800" cy="8529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43D78-8C65-44F5-A639-D419C17A2A7F}">
      <dsp:nvSpPr>
        <dsp:cNvPr id="0" name=""/>
        <dsp:cNvSpPr/>
      </dsp:nvSpPr>
      <dsp:spPr>
        <a:xfrm>
          <a:off x="0" y="3518227"/>
          <a:ext cx="9144000" cy="1066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kern="1200" dirty="0"/>
            <a:t>Jogkövetési vizsgálat</a:t>
          </a:r>
        </a:p>
      </dsp:txBody>
      <dsp:txXfrm>
        <a:off x="1935412" y="3518227"/>
        <a:ext cx="7208587" cy="1066129"/>
      </dsp:txXfrm>
    </dsp:sp>
    <dsp:sp modelId="{6986129D-D263-4721-A601-026B64C606DD}">
      <dsp:nvSpPr>
        <dsp:cNvPr id="0" name=""/>
        <dsp:cNvSpPr/>
      </dsp:nvSpPr>
      <dsp:spPr>
        <a:xfrm>
          <a:off x="106612" y="3624839"/>
          <a:ext cx="1828800" cy="8529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8FE53-D2B8-48F5-ABB4-97592A3BA306}">
      <dsp:nvSpPr>
        <dsp:cNvPr id="0" name=""/>
        <dsp:cNvSpPr/>
      </dsp:nvSpPr>
      <dsp:spPr>
        <a:xfrm>
          <a:off x="0" y="4690969"/>
          <a:ext cx="9144000" cy="1066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kern="1200" dirty="0"/>
            <a:t>Adóellenőrzés                                    (ellenőrzéssel lezárt időszakot teremt)</a:t>
          </a:r>
        </a:p>
      </dsp:txBody>
      <dsp:txXfrm>
        <a:off x="1935412" y="4690969"/>
        <a:ext cx="7208587" cy="1066129"/>
      </dsp:txXfrm>
    </dsp:sp>
    <dsp:sp modelId="{57300732-7429-4697-A06E-28C718BD47D3}">
      <dsp:nvSpPr>
        <dsp:cNvPr id="0" name=""/>
        <dsp:cNvSpPr/>
      </dsp:nvSpPr>
      <dsp:spPr>
        <a:xfrm>
          <a:off x="106612" y="4797582"/>
          <a:ext cx="1828800" cy="8529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2ED11-1074-4EEE-A609-68C510EE47D7}">
      <dsp:nvSpPr>
        <dsp:cNvPr id="0" name=""/>
        <dsp:cNvSpPr/>
      </dsp:nvSpPr>
      <dsp:spPr>
        <a:xfrm>
          <a:off x="4576" y="0"/>
          <a:ext cx="4402335" cy="57610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b="1" kern="1200" dirty="0"/>
            <a:t>Jogkövetési vizsgálat</a:t>
          </a:r>
        </a:p>
      </dsp:txBody>
      <dsp:txXfrm>
        <a:off x="4576" y="0"/>
        <a:ext cx="4402335" cy="1728311"/>
      </dsp:txXfrm>
    </dsp:sp>
    <dsp:sp modelId="{9B30E447-2CAE-48B0-9D40-49B163B60B60}">
      <dsp:nvSpPr>
        <dsp:cNvPr id="0" name=""/>
        <dsp:cNvSpPr/>
      </dsp:nvSpPr>
      <dsp:spPr>
        <a:xfrm>
          <a:off x="444810" y="1729401"/>
          <a:ext cx="3521868" cy="666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Adatgyűjtés</a:t>
          </a:r>
        </a:p>
      </dsp:txBody>
      <dsp:txXfrm>
        <a:off x="464330" y="1748921"/>
        <a:ext cx="3482828" cy="627431"/>
      </dsp:txXfrm>
    </dsp:sp>
    <dsp:sp modelId="{2CC39F0A-FDE6-4AC0-90D7-1C3592862A66}">
      <dsp:nvSpPr>
        <dsp:cNvPr id="0" name=""/>
        <dsp:cNvSpPr/>
      </dsp:nvSpPr>
      <dsp:spPr>
        <a:xfrm>
          <a:off x="444810" y="2498406"/>
          <a:ext cx="3521868" cy="666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Egyes adókötelezettségek ellenőrzése</a:t>
          </a:r>
        </a:p>
      </dsp:txBody>
      <dsp:txXfrm>
        <a:off x="464330" y="2517926"/>
        <a:ext cx="3482828" cy="627431"/>
      </dsp:txXfrm>
    </dsp:sp>
    <dsp:sp modelId="{C18D7ACF-2A30-41C5-820B-7B85195532D4}">
      <dsp:nvSpPr>
        <dsp:cNvPr id="0" name=""/>
        <dsp:cNvSpPr/>
      </dsp:nvSpPr>
      <dsp:spPr>
        <a:xfrm>
          <a:off x="444810" y="3267412"/>
          <a:ext cx="3521868" cy="666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Gazdasági események valódiságának vizsgálata</a:t>
          </a:r>
        </a:p>
      </dsp:txBody>
      <dsp:txXfrm>
        <a:off x="464330" y="3286932"/>
        <a:ext cx="3482828" cy="627431"/>
      </dsp:txXfrm>
    </dsp:sp>
    <dsp:sp modelId="{8C8162E7-5B0F-456B-988C-D31ADF64177A}">
      <dsp:nvSpPr>
        <dsp:cNvPr id="0" name=""/>
        <dsp:cNvSpPr/>
      </dsp:nvSpPr>
      <dsp:spPr>
        <a:xfrm>
          <a:off x="444810" y="4036417"/>
          <a:ext cx="3521868" cy="666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Adatgyűjtés becslési adatbázishoz</a:t>
          </a:r>
        </a:p>
      </dsp:txBody>
      <dsp:txXfrm>
        <a:off x="464330" y="4055937"/>
        <a:ext cx="3482828" cy="627431"/>
      </dsp:txXfrm>
    </dsp:sp>
    <dsp:sp modelId="{81AE19C0-0474-4609-9F52-FF6E4C340E59}">
      <dsp:nvSpPr>
        <dsp:cNvPr id="0" name=""/>
        <dsp:cNvSpPr/>
      </dsp:nvSpPr>
      <dsp:spPr>
        <a:xfrm>
          <a:off x="444810" y="4805423"/>
          <a:ext cx="3521868" cy="66647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>
              <a:solidFill>
                <a:schemeClr val="tx1"/>
              </a:solidFill>
            </a:rPr>
            <a:t>Eljárási bírság, mulasztási bírság, üzletzárás</a:t>
          </a:r>
        </a:p>
      </dsp:txBody>
      <dsp:txXfrm>
        <a:off x="464330" y="4824943"/>
        <a:ext cx="3482828" cy="627431"/>
      </dsp:txXfrm>
    </dsp:sp>
    <dsp:sp modelId="{2445E1DA-8A18-458F-AD29-1907A0A61BA4}">
      <dsp:nvSpPr>
        <dsp:cNvPr id="0" name=""/>
        <dsp:cNvSpPr/>
      </dsp:nvSpPr>
      <dsp:spPr>
        <a:xfrm>
          <a:off x="4737087" y="0"/>
          <a:ext cx="4402335" cy="57610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b="1" kern="1200" dirty="0"/>
            <a:t>Adóellenőrzés</a:t>
          </a:r>
        </a:p>
      </dsp:txBody>
      <dsp:txXfrm>
        <a:off x="4737087" y="0"/>
        <a:ext cx="4402335" cy="1728311"/>
      </dsp:txXfrm>
    </dsp:sp>
    <dsp:sp modelId="{71D790A0-83E5-43F9-8724-51ECE9AE7553}">
      <dsp:nvSpPr>
        <dsp:cNvPr id="0" name=""/>
        <dsp:cNvSpPr/>
      </dsp:nvSpPr>
      <dsp:spPr>
        <a:xfrm>
          <a:off x="5177321" y="1728451"/>
          <a:ext cx="3521868" cy="839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Komplex vizsgálattípus</a:t>
          </a:r>
        </a:p>
      </dsp:txBody>
      <dsp:txXfrm>
        <a:off x="5201902" y="1753032"/>
        <a:ext cx="3472706" cy="790098"/>
      </dsp:txXfrm>
    </dsp:sp>
    <dsp:sp modelId="{7D37112E-CC50-4291-84E4-91F97106BC0C}">
      <dsp:nvSpPr>
        <dsp:cNvPr id="0" name=""/>
        <dsp:cNvSpPr/>
      </dsp:nvSpPr>
      <dsp:spPr>
        <a:xfrm>
          <a:off x="5177321" y="2696829"/>
          <a:ext cx="3521868" cy="839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Ellenőrzéssel lezárt időszakot teremt</a:t>
          </a:r>
        </a:p>
      </dsp:txBody>
      <dsp:txXfrm>
        <a:off x="5201902" y="2721410"/>
        <a:ext cx="3472706" cy="790098"/>
      </dsp:txXfrm>
    </dsp:sp>
    <dsp:sp modelId="{88DC2F4C-AF4A-4D66-B997-C31B0417BF49}">
      <dsp:nvSpPr>
        <dsp:cNvPr id="0" name=""/>
        <dsp:cNvSpPr/>
      </dsp:nvSpPr>
      <dsp:spPr>
        <a:xfrm>
          <a:off x="5177321" y="3665206"/>
          <a:ext cx="3521868" cy="839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Több adónem, több időszak</a:t>
          </a:r>
        </a:p>
      </dsp:txBody>
      <dsp:txXfrm>
        <a:off x="5201902" y="3689787"/>
        <a:ext cx="3472706" cy="790098"/>
      </dsp:txXfrm>
    </dsp:sp>
    <dsp:sp modelId="{178D6AE2-C142-4266-A05E-9DE31862AF45}">
      <dsp:nvSpPr>
        <dsp:cNvPr id="0" name=""/>
        <dsp:cNvSpPr/>
      </dsp:nvSpPr>
      <dsp:spPr>
        <a:xfrm>
          <a:off x="5177321" y="4633584"/>
          <a:ext cx="3521868" cy="83926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>
              <a:solidFill>
                <a:schemeClr val="tx1"/>
              </a:solidFill>
            </a:rPr>
            <a:t>Adókülönbözet, adóhiány, adóbírság, késedelmi pótlék, mulasztási bírság, eljárási bírság</a:t>
          </a:r>
        </a:p>
      </dsp:txBody>
      <dsp:txXfrm>
        <a:off x="5201902" y="4658165"/>
        <a:ext cx="3472706" cy="790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/>
            </a:lvl1pPr>
          </a:lstStyle>
          <a:p>
            <a:pPr>
              <a:defRPr/>
            </a:pPr>
            <a:fld id="{53141733-65E6-45B3-827F-AEE96351A195}" type="datetimeFigureOut">
              <a:rPr lang="hu-HU"/>
              <a:pPr>
                <a:defRPr/>
              </a:pPr>
              <a:t>2026. 03. 13.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/>
            </a:lvl1pPr>
          </a:lstStyle>
          <a:p>
            <a:pPr>
              <a:defRPr/>
            </a:pPr>
            <a:fld id="{0A68A957-8C6D-4C62-8640-5B7E39E3FEA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8742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/>
            </a:lvl1pPr>
          </a:lstStyle>
          <a:p>
            <a:pPr>
              <a:defRPr/>
            </a:pPr>
            <a:fld id="{2F1FC738-612B-4043-8550-F9BE68820027}" type="datetimeFigureOut">
              <a:rPr lang="hu-HU"/>
              <a:pPr>
                <a:defRPr/>
              </a:pPr>
              <a:t>2026. 03. 13.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61988" y="261938"/>
            <a:ext cx="5400675" cy="4049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389585" y="4460056"/>
            <a:ext cx="6006985" cy="518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dirty="0"/>
              <a:t>Mintaszöveg szerkesztése</a:t>
            </a:r>
          </a:p>
          <a:p>
            <a:pPr lvl="1"/>
            <a:r>
              <a:rPr lang="hu-HU" noProof="0" dirty="0"/>
              <a:t>Második szint</a:t>
            </a:r>
          </a:p>
          <a:p>
            <a:pPr lvl="2"/>
            <a:r>
              <a:rPr lang="hu-HU" noProof="0" dirty="0"/>
              <a:t>Harmadik szint</a:t>
            </a:r>
          </a:p>
          <a:p>
            <a:pPr lvl="3"/>
            <a:r>
              <a:rPr lang="hu-HU" noProof="0" dirty="0"/>
              <a:t>Negyedik szint</a:t>
            </a:r>
          </a:p>
          <a:p>
            <a:pPr lvl="4"/>
            <a:r>
              <a:rPr lang="hu-HU" noProof="0" dirty="0"/>
              <a:t>Ötödik szint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/>
            </a:lvl1pPr>
          </a:lstStyle>
          <a:p>
            <a:pPr>
              <a:defRPr/>
            </a:pPr>
            <a:fld id="{6EF4611C-84C6-427A-9DDE-4E800615452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3453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7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54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46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36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27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61988" y="261938"/>
            <a:ext cx="5400675" cy="40497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F4611C-84C6-427A-9DDE-4E800615452D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5158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F4611C-84C6-427A-9DDE-4E800615452D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9191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F4611C-84C6-427A-9DDE-4E800615452D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0976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61988" y="261938"/>
            <a:ext cx="5400675" cy="40497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4219DF-82C2-4A8C-B541-E4D3432AAFB7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11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61988" y="261938"/>
            <a:ext cx="5400675" cy="40497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4611C-84C6-427A-9DDE-4E800615452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681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61988" y="261938"/>
            <a:ext cx="5400675" cy="40497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4611C-84C6-427A-9DDE-4E800615452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30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63538" y="327025"/>
            <a:ext cx="6245225" cy="46831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>
          <a:xfrm>
            <a:off x="3923914" y="9429750"/>
            <a:ext cx="3003210" cy="496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D16043-E19E-46DA-8F7F-64FBA955D059}" type="slidenum">
              <a:rPr kumimoji="0" lang="hu-H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B164A88-DAC9-6324-CC4B-A21F5C6D36C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8829A-7331-4CF3-8863-362B9AFF1A74}" type="datetime1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2026. 03. 13.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F00EFBB-5603-04E6-AAD1-8BABDD3FA1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040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63538" y="327025"/>
            <a:ext cx="6245225" cy="46831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>
          <a:xfrm>
            <a:off x="3923914" y="9429750"/>
            <a:ext cx="3003210" cy="496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D16043-E19E-46DA-8F7F-64FBA955D059}" type="slidenum">
              <a:rPr kumimoji="0" lang="hu-H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A582839-437C-DE89-868C-774BC9DF8A8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2FB14-52A1-4734-BD6B-F699F848519E}" type="datetime1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2026. 03. 13.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AF309F8-C396-8B59-C61A-AEE54BBCCF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955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61988" y="261938"/>
            <a:ext cx="5400675" cy="40497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4611C-84C6-427A-9DDE-4E800615452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68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61988" y="261938"/>
            <a:ext cx="5400675" cy="40497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219DF-82C2-4A8C-B541-E4D3432AAFB7}" type="slidenum">
              <a:rPr lang="hu-HU" altLang="hu-HU" smtClean="0"/>
              <a:pPr>
                <a:defRPr/>
              </a:pPr>
              <a:t>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70571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F4611C-84C6-427A-9DDE-4E800615452D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430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7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4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66000" y="305154"/>
            <a:ext cx="2286000" cy="650169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8001" y="305154"/>
            <a:ext cx="6688667" cy="650169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574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154D-D698-44D3-B81B-A249EEF9FA94}" type="datetimeFigureOut">
              <a:rPr lang="hu-HU" smtClean="0"/>
              <a:pPr/>
              <a:t>2026. 03. 13.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5EA-D86D-448A-89E8-88436B53E9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2594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154D-D698-44D3-B81B-A249EEF9FA94}" type="datetimeFigureOut">
              <a:rPr lang="hu-HU" smtClean="0"/>
              <a:pPr/>
              <a:t>2026. 03. 13.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5EA-D86D-448A-89E8-88436B53E9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4922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3208" y="1899709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93208" y="5099404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154D-D698-44D3-B81B-A249EEF9FA94}" type="datetimeFigureOut">
              <a:rPr lang="hu-HU" smtClean="0"/>
              <a:pPr/>
              <a:t>2026. 03. 13.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5EA-D86D-448A-89E8-88436B53E9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7296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154D-D698-44D3-B81B-A249EEF9FA94}" type="datetimeFigureOut">
              <a:rPr lang="hu-HU" smtClean="0"/>
              <a:pPr/>
              <a:t>2026. 03. 13.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5EA-D86D-448A-89E8-88436B53E9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2131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9823" y="405695"/>
            <a:ext cx="8763000" cy="1472848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43500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43500" y="2783417"/>
            <a:ext cx="4319323" cy="40939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154D-D698-44D3-B81B-A249EEF9FA94}" type="datetimeFigureOut">
              <a:rPr lang="hu-HU" smtClean="0"/>
              <a:pPr/>
              <a:t>2026. 03. 13.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5EA-D86D-448A-89E8-88436B53E9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8450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154D-D698-44D3-B81B-A249EEF9FA94}" type="datetimeFigureOut">
              <a:rPr lang="hu-HU" smtClean="0"/>
              <a:pPr/>
              <a:t>2026. 03. 13.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5EA-D86D-448A-89E8-88436B53E9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6013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154D-D698-44D3-B81B-A249EEF9FA94}" type="datetimeFigureOut">
              <a:rPr lang="hu-HU" smtClean="0"/>
              <a:pPr/>
              <a:t>2026. 03. 13.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5EA-D86D-448A-89E8-88436B53E9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8280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154D-D698-44D3-B81B-A249EEF9FA94}" type="datetimeFigureOut">
              <a:rPr lang="hu-HU" smtClean="0"/>
              <a:pPr/>
              <a:t>2026. 03. 13.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5EA-D86D-448A-89E8-88436B53E9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2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704536"/>
          </a:xfrm>
        </p:spPr>
        <p:txBody>
          <a:bodyPr>
            <a:noAutofit/>
          </a:bodyPr>
          <a:lstStyle>
            <a:lvl1pPr>
              <a:defRPr sz="3200" b="1" baseline="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000" y="1169707"/>
            <a:ext cx="9144000" cy="5760640"/>
          </a:xfrm>
        </p:spPr>
        <p:txBody>
          <a:bodyPr/>
          <a:lstStyle>
            <a:lvl1pPr>
              <a:spcBef>
                <a:spcPts val="0"/>
              </a:spcBef>
              <a:defRPr sz="3200"/>
            </a:lvl1pPr>
            <a:lvl2pPr>
              <a:spcBef>
                <a:spcPts val="0"/>
              </a:spcBef>
              <a:defRPr sz="3000"/>
            </a:lvl2pPr>
            <a:lvl3pPr marL="1269974" indent="-253994">
              <a:spcBef>
                <a:spcPts val="0"/>
              </a:spcBef>
              <a:buFont typeface="Wingdings" panose="05000000000000000000" pitchFamily="2" charset="2"/>
              <a:buChar char="ü"/>
              <a:defRPr sz="2800"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789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154D-D698-44D3-B81B-A249EEF9FA94}" type="datetimeFigureOut">
              <a:rPr lang="hu-HU" smtClean="0"/>
              <a:pPr/>
              <a:t>2026. 03. 13.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5EA-D86D-448A-89E8-88436B53E9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0973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154D-D698-44D3-B81B-A249EEF9FA94}" type="datetimeFigureOut">
              <a:rPr lang="hu-HU" smtClean="0"/>
              <a:pPr/>
              <a:t>2026. 03. 13.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5EA-D86D-448A-89E8-88436B53E9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423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154D-D698-44D3-B81B-A249EEF9FA94}" type="datetimeFigureOut">
              <a:rPr lang="hu-HU" smtClean="0"/>
              <a:pPr/>
              <a:t>2026. 03. 13.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5EA-D86D-448A-89E8-88436B53E9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5735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2000" y="2367140"/>
            <a:ext cx="8636000" cy="1633361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2026. 03. 13.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688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2026. 03. 13.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0989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2570" y="4896556"/>
            <a:ext cx="8636000" cy="1513417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2026. 03. 13.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436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87333" cy="5028848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64667" y="1778000"/>
            <a:ext cx="4487333" cy="5028848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2026. 03. 13.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0388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61140" y="1705681"/>
            <a:ext cx="4490861" cy="710847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61140" y="2416528"/>
            <a:ext cx="4490861" cy="4390320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2026. 03. 13.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3155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2026. 03. 13.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4142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2026. 03. 13.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122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02570" y="3229683"/>
            <a:ext cx="8636000" cy="16668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79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39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1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9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79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5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39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427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72278" y="303389"/>
            <a:ext cx="5679722" cy="6503459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8001" y="1594556"/>
            <a:ext cx="3342570" cy="5212292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2026. 03. 13.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9163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2026. 03. 13.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3996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2026. 03. 13.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4399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66000" y="305154"/>
            <a:ext cx="2286000" cy="650169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8000" y="305154"/>
            <a:ext cx="6688667" cy="650169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2026. 03. 13.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0772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56"/>
            <a:ext cx="10160000" cy="760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ím 1"/>
          <p:cNvSpPr>
            <a:spLocks noGrp="1"/>
          </p:cNvSpPr>
          <p:nvPr>
            <p:ph type="ctrTitle"/>
          </p:nvPr>
        </p:nvSpPr>
        <p:spPr>
          <a:xfrm>
            <a:off x="762000" y="4603751"/>
            <a:ext cx="8636000" cy="16333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rmAutofit/>
          </a:bodyPr>
          <a:lstStyle>
            <a:lvl1pPr algn="ctr" fontAlgn="auto"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i="1">
                <a:solidFill>
                  <a:schemeClr val="bg1"/>
                </a:solidFill>
              </a:rPr>
              <a:t>Mintacím szerkesztése</a:t>
            </a:r>
            <a:endParaRPr lang="hu-HU" i="1" dirty="0">
              <a:solidFill>
                <a:schemeClr val="bg1"/>
              </a:solidFill>
            </a:endParaRPr>
          </a:p>
        </p:txBody>
      </p:sp>
      <p:sp>
        <p:nvSpPr>
          <p:cNvPr id="10" name="Alcím 2"/>
          <p:cNvSpPr>
            <a:spLocks noGrp="1"/>
          </p:cNvSpPr>
          <p:nvPr>
            <p:ph type="subTitle" idx="1"/>
          </p:nvPr>
        </p:nvSpPr>
        <p:spPr>
          <a:xfrm>
            <a:off x="1524000" y="6429376"/>
            <a:ext cx="7112000" cy="71437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 fontAlgn="auto">
              <a:spcAft>
                <a:spcPts val="0"/>
              </a:spcAft>
              <a:buNone/>
              <a:defRPr sz="3556"/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1765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56"/>
            <a:ext cx="10160000" cy="760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2549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 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56"/>
            <a:ext cx="10160000" cy="760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ím 1"/>
          <p:cNvSpPr>
            <a:spLocks noGrp="1"/>
          </p:cNvSpPr>
          <p:nvPr>
            <p:ph type="ctrTitle"/>
          </p:nvPr>
        </p:nvSpPr>
        <p:spPr>
          <a:xfrm>
            <a:off x="762000" y="873105"/>
            <a:ext cx="8636000" cy="2063764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rmAutofit/>
          </a:bodyPr>
          <a:lstStyle>
            <a:lvl1pPr algn="ctr" fontAlgn="auto"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i="1">
                <a:solidFill>
                  <a:schemeClr val="bg1"/>
                </a:solidFill>
              </a:rPr>
              <a:t>Mintacím szerkesztése</a:t>
            </a:r>
            <a:endParaRPr lang="hu-H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01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47070"/>
            <a:ext cx="8636000" cy="2652889"/>
          </a:xfrm>
          <a:prstGeom prst="rect">
            <a:avLst/>
          </a:prstGeom>
        </p:spPr>
        <p:txBody>
          <a:bodyPr anchor="b"/>
          <a:lstStyle>
            <a:lvl1pPr algn="ctr">
              <a:defRPr sz="6667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/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/>
          <a:lstStyle/>
          <a:p>
            <a:fld id="{473FEFA3-D8A4-47E4-9674-711CDC5335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28033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/>
          <a:lstStyle/>
          <a:p>
            <a:fld id="{473FEFA3-D8A4-47E4-9674-711CDC5335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7927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9" y="1899710"/>
            <a:ext cx="8763000" cy="3169708"/>
          </a:xfrm>
          <a:prstGeom prst="rect">
            <a:avLst/>
          </a:prstGeom>
        </p:spPr>
        <p:txBody>
          <a:bodyPr anchor="b"/>
          <a:lstStyle>
            <a:lvl1pPr>
              <a:defRPr sz="6667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9" y="5099405"/>
            <a:ext cx="8763000" cy="1666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507995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/>
          <a:lstStyle/>
          <a:p>
            <a:fld id="{473FEFA3-D8A4-47E4-9674-711CDC5335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050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87333" cy="502884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64668" y="1778000"/>
            <a:ext cx="4487333" cy="502884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031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/>
          <a:lstStyle/>
          <a:p>
            <a:fld id="{473FEFA3-D8A4-47E4-9674-711CDC5335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3671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/>
          <a:lstStyle/>
          <a:p>
            <a:fld id="{473FEFA3-D8A4-47E4-9674-711CDC5335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58446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/>
          <a:lstStyle/>
          <a:p>
            <a:fld id="{473FEFA3-D8A4-47E4-9674-711CDC5335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84572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/>
          <a:lstStyle/>
          <a:p>
            <a:fld id="{473FEFA3-D8A4-47E4-9674-711CDC5335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15361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  <a:prstGeom prst="rect">
            <a:avLst/>
          </a:prstGeom>
        </p:spPr>
        <p:txBody>
          <a:bodyPr anchor="b"/>
          <a:lstStyle>
            <a:lvl1pPr>
              <a:defRPr sz="355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  <a:prstGeom prst="rect">
            <a:avLst/>
          </a:prstGeo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78"/>
            </a:lvl1pPr>
            <a:lvl2pPr marL="507995" indent="0">
              <a:buNone/>
              <a:defRPr sz="1556"/>
            </a:lvl2pPr>
            <a:lvl3pPr marL="1015990" indent="0">
              <a:buNone/>
              <a:defRPr sz="1333"/>
            </a:lvl3pPr>
            <a:lvl4pPr marL="1523985" indent="0">
              <a:buNone/>
              <a:defRPr sz="1111"/>
            </a:lvl4pPr>
            <a:lvl5pPr marL="2031980" indent="0">
              <a:buNone/>
              <a:defRPr sz="1111"/>
            </a:lvl5pPr>
            <a:lvl6pPr marL="2539975" indent="0">
              <a:buNone/>
              <a:defRPr sz="1111"/>
            </a:lvl6pPr>
            <a:lvl7pPr marL="3047970" indent="0">
              <a:buNone/>
              <a:defRPr sz="1111"/>
            </a:lvl7pPr>
            <a:lvl8pPr marL="3555964" indent="0">
              <a:buNone/>
              <a:defRPr sz="1111"/>
            </a:lvl8pPr>
            <a:lvl9pPr marL="4063959" indent="0">
              <a:buNone/>
              <a:defRPr sz="111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/>
          <a:lstStyle/>
          <a:p>
            <a:fld id="{473FEFA3-D8A4-47E4-9674-711CDC5335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46740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  <a:prstGeom prst="rect">
            <a:avLst/>
          </a:prstGeom>
        </p:spPr>
        <p:txBody>
          <a:bodyPr anchor="b"/>
          <a:lstStyle>
            <a:lvl1pPr>
              <a:defRPr sz="355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78"/>
            </a:lvl1pPr>
            <a:lvl2pPr marL="507995" indent="0">
              <a:buNone/>
              <a:defRPr sz="1556"/>
            </a:lvl2pPr>
            <a:lvl3pPr marL="1015990" indent="0">
              <a:buNone/>
              <a:defRPr sz="1333"/>
            </a:lvl3pPr>
            <a:lvl4pPr marL="1523985" indent="0">
              <a:buNone/>
              <a:defRPr sz="1111"/>
            </a:lvl4pPr>
            <a:lvl5pPr marL="2031980" indent="0">
              <a:buNone/>
              <a:defRPr sz="1111"/>
            </a:lvl5pPr>
            <a:lvl6pPr marL="2539975" indent="0">
              <a:buNone/>
              <a:defRPr sz="1111"/>
            </a:lvl6pPr>
            <a:lvl7pPr marL="3047970" indent="0">
              <a:buNone/>
              <a:defRPr sz="1111"/>
            </a:lvl7pPr>
            <a:lvl8pPr marL="3555964" indent="0">
              <a:buNone/>
              <a:defRPr sz="1111"/>
            </a:lvl8pPr>
            <a:lvl9pPr marL="4063959" indent="0">
              <a:buNone/>
              <a:defRPr sz="111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/>
          <a:lstStyle/>
          <a:p>
            <a:fld id="{473FEFA3-D8A4-47E4-9674-711CDC5335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15673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/>
          <a:lstStyle/>
          <a:p>
            <a:fld id="{473FEFA3-D8A4-47E4-9674-711CDC5335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5474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1" y="405694"/>
            <a:ext cx="2190750" cy="6457598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1" y="405694"/>
            <a:ext cx="6445250" cy="64575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/>
          <a:lstStyle/>
          <a:p>
            <a:fld id="{473FEFA3-D8A4-47E4-9674-711CDC5335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404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90" indent="0">
              <a:buNone/>
              <a:defRPr sz="2200" b="1"/>
            </a:lvl2pPr>
            <a:lvl3pPr marL="1015980" indent="0">
              <a:buNone/>
              <a:defRPr sz="2000" b="1"/>
            </a:lvl3pPr>
            <a:lvl4pPr marL="1523970" indent="0">
              <a:buNone/>
              <a:defRPr sz="1800" b="1"/>
            </a:lvl4pPr>
            <a:lvl5pPr marL="2031960" indent="0">
              <a:buNone/>
              <a:defRPr sz="1800" b="1"/>
            </a:lvl5pPr>
            <a:lvl6pPr marL="2539950" indent="0">
              <a:buNone/>
              <a:defRPr sz="1800" b="1"/>
            </a:lvl6pPr>
            <a:lvl7pPr marL="3047940" indent="0">
              <a:buNone/>
              <a:defRPr sz="1800" b="1"/>
            </a:lvl7pPr>
            <a:lvl8pPr marL="3555929" indent="0">
              <a:buNone/>
              <a:defRPr sz="1800" b="1"/>
            </a:lvl8pPr>
            <a:lvl9pPr marL="4063918" indent="0">
              <a:buNone/>
              <a:defRPr sz="18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90" indent="0">
              <a:buNone/>
              <a:defRPr sz="2200" b="1"/>
            </a:lvl2pPr>
            <a:lvl3pPr marL="1015980" indent="0">
              <a:buNone/>
              <a:defRPr sz="2000" b="1"/>
            </a:lvl3pPr>
            <a:lvl4pPr marL="1523970" indent="0">
              <a:buNone/>
              <a:defRPr sz="1800" b="1"/>
            </a:lvl4pPr>
            <a:lvl5pPr marL="2031960" indent="0">
              <a:buNone/>
              <a:defRPr sz="1800" b="1"/>
            </a:lvl5pPr>
            <a:lvl6pPr marL="2539950" indent="0">
              <a:buNone/>
              <a:defRPr sz="1800" b="1"/>
            </a:lvl6pPr>
            <a:lvl7pPr marL="3047940" indent="0">
              <a:buNone/>
              <a:defRPr sz="1800" b="1"/>
            </a:lvl7pPr>
            <a:lvl8pPr marL="3555929" indent="0">
              <a:buNone/>
              <a:defRPr sz="1800" b="1"/>
            </a:lvl8pPr>
            <a:lvl9pPr marL="4063918" indent="0">
              <a:buNone/>
              <a:defRPr sz="18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2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2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9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2" y="303390"/>
            <a:ext cx="3342570" cy="12911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8002" y="1594556"/>
            <a:ext cx="3342570" cy="5212292"/>
          </a:xfrm>
        </p:spPr>
        <p:txBody>
          <a:bodyPr/>
          <a:lstStyle>
            <a:lvl1pPr marL="0" indent="0">
              <a:buNone/>
              <a:defRPr sz="1600"/>
            </a:lvl1pPr>
            <a:lvl2pPr marL="507990" indent="0">
              <a:buNone/>
              <a:defRPr sz="1300"/>
            </a:lvl2pPr>
            <a:lvl3pPr marL="1015980" indent="0">
              <a:buNone/>
              <a:defRPr sz="1100"/>
            </a:lvl3pPr>
            <a:lvl4pPr marL="1523970" indent="0">
              <a:buNone/>
              <a:defRPr sz="1000"/>
            </a:lvl4pPr>
            <a:lvl5pPr marL="2031960" indent="0">
              <a:buNone/>
              <a:defRPr sz="1000"/>
            </a:lvl5pPr>
            <a:lvl6pPr marL="2539950" indent="0">
              <a:buNone/>
              <a:defRPr sz="1000"/>
            </a:lvl6pPr>
            <a:lvl7pPr marL="3047940" indent="0">
              <a:buNone/>
              <a:defRPr sz="1000"/>
            </a:lvl7pPr>
            <a:lvl8pPr marL="3555929" indent="0">
              <a:buNone/>
              <a:defRPr sz="1000"/>
            </a:lvl8pPr>
            <a:lvl9pPr marL="4063918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1431" y="5334001"/>
            <a:ext cx="6096000" cy="62970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600"/>
            </a:lvl1pPr>
            <a:lvl2pPr marL="507990" indent="0">
              <a:buNone/>
              <a:defRPr sz="3100"/>
            </a:lvl2pPr>
            <a:lvl3pPr marL="1015980" indent="0">
              <a:buNone/>
              <a:defRPr sz="2700"/>
            </a:lvl3pPr>
            <a:lvl4pPr marL="1523970" indent="0">
              <a:buNone/>
              <a:defRPr sz="2200"/>
            </a:lvl4pPr>
            <a:lvl5pPr marL="2031960" indent="0">
              <a:buNone/>
              <a:defRPr sz="2200"/>
            </a:lvl5pPr>
            <a:lvl6pPr marL="2539950" indent="0">
              <a:buNone/>
              <a:defRPr sz="2200"/>
            </a:lvl6pPr>
            <a:lvl7pPr marL="3047940" indent="0">
              <a:buNone/>
              <a:defRPr sz="2200"/>
            </a:lvl7pPr>
            <a:lvl8pPr marL="3555929" indent="0">
              <a:buNone/>
              <a:defRPr sz="2200"/>
            </a:lvl8pPr>
            <a:lvl9pPr marL="4063918" indent="0">
              <a:buNone/>
              <a:defRPr sz="22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91431" y="5963710"/>
            <a:ext cx="6096000" cy="894291"/>
          </a:xfrm>
        </p:spPr>
        <p:txBody>
          <a:bodyPr/>
          <a:lstStyle>
            <a:lvl1pPr marL="0" indent="0">
              <a:buNone/>
              <a:defRPr sz="1600"/>
            </a:lvl1pPr>
            <a:lvl2pPr marL="507990" indent="0">
              <a:buNone/>
              <a:defRPr sz="1300"/>
            </a:lvl2pPr>
            <a:lvl3pPr marL="1015980" indent="0">
              <a:buNone/>
              <a:defRPr sz="1100"/>
            </a:lvl3pPr>
            <a:lvl4pPr marL="1523970" indent="0">
              <a:buNone/>
              <a:defRPr sz="1000"/>
            </a:lvl4pPr>
            <a:lvl5pPr marL="2031960" indent="0">
              <a:buNone/>
              <a:defRPr sz="1000"/>
            </a:lvl5pPr>
            <a:lvl6pPr marL="2539950" indent="0">
              <a:buNone/>
              <a:defRPr sz="1000"/>
            </a:lvl6pPr>
            <a:lvl7pPr marL="3047940" indent="0">
              <a:buNone/>
              <a:defRPr sz="1000"/>
            </a:lvl7pPr>
            <a:lvl8pPr marL="3555929" indent="0">
              <a:buNone/>
              <a:defRPr sz="1000"/>
            </a:lvl8pPr>
            <a:lvl9pPr marL="4063918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101598" tIns="50798" rIns="101598" bIns="50798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78000"/>
            <a:ext cx="9144000" cy="5028848"/>
          </a:xfrm>
          <a:prstGeom prst="rect">
            <a:avLst/>
          </a:prstGeom>
        </p:spPr>
        <p:txBody>
          <a:bodyPr vert="horz" lIns="101598" tIns="50798" rIns="101598" bIns="50798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101598" tIns="50798" rIns="101598" bIns="5079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5980" fontAlgn="auto">
              <a:spcBef>
                <a:spcPts val="0"/>
              </a:spcBef>
              <a:spcAft>
                <a:spcPts val="0"/>
              </a:spcAft>
            </a:pPr>
            <a:endParaRPr lang="hu-HU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101598" tIns="50798" rIns="101598" bIns="5079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5980" fontAlgn="auto">
              <a:spcBef>
                <a:spcPts val="0"/>
              </a:spcBef>
              <a:spcAft>
                <a:spcPts val="0"/>
              </a:spcAft>
            </a:pPr>
            <a:endParaRPr lang="hu-HU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281333" y="7062613"/>
            <a:ext cx="2370667" cy="405694"/>
          </a:xfrm>
          <a:prstGeom prst="rect">
            <a:avLst/>
          </a:prstGeom>
        </p:spPr>
        <p:txBody>
          <a:bodyPr vert="horz" lIns="101598" tIns="50798" rIns="101598" bIns="5079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5980" fontAlgn="auto">
              <a:spcBef>
                <a:spcPts val="0"/>
              </a:spcBef>
              <a:spcAft>
                <a:spcPts val="0"/>
              </a:spcAft>
            </a:pPr>
            <a:fld id="{1369A140-56F3-4FE6-9B42-B6FACC1B9EA6}" type="slidenum">
              <a:rPr lang="hu-HU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01598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93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32" r:id="rId1"/>
    <p:sldLayoutId id="2147488933" r:id="rId2"/>
    <p:sldLayoutId id="2147488934" r:id="rId3"/>
    <p:sldLayoutId id="2147488935" r:id="rId4"/>
    <p:sldLayoutId id="2147488936" r:id="rId5"/>
    <p:sldLayoutId id="2147488937" r:id="rId6"/>
    <p:sldLayoutId id="2147488938" r:id="rId7"/>
    <p:sldLayoutId id="2147488939" r:id="rId8"/>
    <p:sldLayoutId id="2147488940" r:id="rId9"/>
    <p:sldLayoutId id="2147488941" r:id="rId10"/>
    <p:sldLayoutId id="2147488942" r:id="rId11"/>
  </p:sldLayoutIdLst>
  <p:hf hdr="0" ftr="0" dt="0"/>
  <p:txStyles>
    <p:titleStyle>
      <a:lvl1pPr algn="ctr" defTabSz="101598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92" indent="-380992" algn="l" defTabSz="101598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484" indent="-317493" algn="l" defTabSz="1015980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9974" indent="-253994" algn="l" defTabSz="10159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7964" indent="-253994" algn="l" defTabSz="101598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954" indent="-253994" algn="l" defTabSz="101598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44" indent="-253994" algn="l" defTabSz="101598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34" indent="-253994" algn="l" defTabSz="101598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24" indent="-253994" algn="l" defTabSz="101598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13" indent="-253994" algn="l" defTabSz="101598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0159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0" algn="l" defTabSz="10159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80" algn="l" defTabSz="10159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70" algn="l" defTabSz="10159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60" algn="l" defTabSz="10159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50" algn="l" defTabSz="10159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40" algn="l" defTabSz="10159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29" algn="l" defTabSz="10159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18" algn="l" defTabSz="10159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98500" y="405695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9154D-D698-44D3-B81B-A249EEF9FA94}" type="datetimeFigureOut">
              <a:rPr lang="hu-HU" smtClean="0"/>
              <a:pPr/>
              <a:t>2026. 03. 13.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F05EA-D86D-448A-89E8-88436B53E9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234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44" r:id="rId1"/>
    <p:sldLayoutId id="2147488945" r:id="rId2"/>
    <p:sldLayoutId id="2147488946" r:id="rId3"/>
    <p:sldLayoutId id="2147488947" r:id="rId4"/>
    <p:sldLayoutId id="2147488948" r:id="rId5"/>
    <p:sldLayoutId id="2147488949" r:id="rId6"/>
    <p:sldLayoutId id="2147488950" r:id="rId7"/>
    <p:sldLayoutId id="2147488951" r:id="rId8"/>
    <p:sldLayoutId id="2147488952" r:id="rId9"/>
    <p:sldLayoutId id="2147488953" r:id="rId10"/>
    <p:sldLayoutId id="2147488954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78000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508000" y="7062612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8DA30-C8B1-4779-839D-86C5E2B0F685}" type="datetimeFigureOut">
              <a:rPr lang="hu-HU" smtClean="0"/>
              <a:t>2026. 03. 13.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471334" y="7062612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281333" y="7062612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763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56" r:id="rId1"/>
    <p:sldLayoutId id="2147488957" r:id="rId2"/>
    <p:sldLayoutId id="2147488958" r:id="rId3"/>
    <p:sldLayoutId id="2147488959" r:id="rId4"/>
    <p:sldLayoutId id="2147488960" r:id="rId5"/>
    <p:sldLayoutId id="2147488961" r:id="rId6"/>
    <p:sldLayoutId id="2147488962" r:id="rId7"/>
    <p:sldLayoutId id="2147488963" r:id="rId8"/>
    <p:sldLayoutId id="2147488964" r:id="rId9"/>
    <p:sldLayoutId id="2147488965" r:id="rId10"/>
    <p:sldLayoutId id="2147488966" r:id="rId11"/>
  </p:sldLayoutIdLst>
  <p:txStyles>
    <p:titleStyle>
      <a:lvl1pPr algn="ctr" defTabSz="1015990" rtl="0" eaLnBrk="1" latinLnBrk="0" hangingPunct="1">
        <a:spcBef>
          <a:spcPct val="0"/>
        </a:spcBef>
        <a:buNone/>
        <a:defRPr sz="4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96" indent="-380996" algn="l" defTabSz="1015990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l" defTabSz="1015990" rtl="0" eaLnBrk="1" latinLnBrk="0" hangingPunct="1">
        <a:spcBef>
          <a:spcPct val="20000"/>
        </a:spcBef>
        <a:buFont typeface="Arial" pitchFamily="34" charset="0"/>
        <a:buChar char="–"/>
        <a:defRPr sz="3111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spcBef>
          <a:spcPct val="20000"/>
        </a:spcBef>
        <a:buFont typeface="Arial" pitchFamily="34" charset="0"/>
        <a:buChar char="–"/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spcBef>
          <a:spcPct val="20000"/>
        </a:spcBef>
        <a:buFont typeface="Arial" pitchFamily="34" charset="0"/>
        <a:buChar char="»"/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56"/>
            <a:ext cx="10160000" cy="760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60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68" r:id="rId1"/>
    <p:sldLayoutId id="2147488969" r:id="rId2"/>
    <p:sldLayoutId id="2147488970" r:id="rId3"/>
    <p:sldLayoutId id="2147488971" r:id="rId4"/>
    <p:sldLayoutId id="2147488972" r:id="rId5"/>
    <p:sldLayoutId id="2147488973" r:id="rId6"/>
    <p:sldLayoutId id="2147488974" r:id="rId7"/>
    <p:sldLayoutId id="2147488975" r:id="rId8"/>
    <p:sldLayoutId id="2147488976" r:id="rId9"/>
    <p:sldLayoutId id="2147488977" r:id="rId10"/>
    <p:sldLayoutId id="2147488978" r:id="rId11"/>
    <p:sldLayoutId id="2147488979" r:id="rId12"/>
    <p:sldLayoutId id="2147488980" r:id="rId13"/>
    <p:sldLayoutId id="2147488981" r:id="rId14"/>
  </p:sldLayoutIdLst>
  <p:hf hdr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4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3997" indent="-253997" algn="l" defTabSz="101599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3111" kern="1200">
          <a:solidFill>
            <a:schemeClr val="tx1"/>
          </a:solidFill>
          <a:latin typeface="+mn-lt"/>
          <a:ea typeface="+mn-ea"/>
          <a:cs typeface="+mn-cs"/>
        </a:defRPr>
      </a:lvl1pPr>
      <a:lvl2pPr marL="76199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hu/objektumok/konyvek/halom-konyvek-regi-papir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9560" y="3089920"/>
            <a:ext cx="7407228" cy="2201152"/>
          </a:xfrm>
        </p:spPr>
        <p:txBody>
          <a:bodyPr anchor="ctr">
            <a:normAutofit/>
          </a:bodyPr>
          <a:lstStyle/>
          <a:p>
            <a:r>
              <a:rPr lang="hu-HU" sz="4400" b="1" dirty="0"/>
              <a:t>A duális képzéshez kapcsolódó kedvezmények igénybevételének ellenőrzése</a:t>
            </a:r>
            <a:endParaRPr lang="hu-HU" altLang="hu-H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00070" y="6380629"/>
            <a:ext cx="3959930" cy="997479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Átdolgozta:</a:t>
            </a:r>
          </a:p>
          <a:p>
            <a:pPr eaLnBrk="1" hangingPunct="1"/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Szalma Éva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600369" y="5757434"/>
            <a:ext cx="2445610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r>
              <a:rPr lang="en-US" sz="3667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  <a:r>
              <a:rPr lang="hu-HU" sz="3667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26.03.17.</a:t>
            </a:r>
            <a:endParaRPr lang="en-US" sz="3667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F4216F0-5505-2E66-F156-9E7EBB3211FC}"/>
              </a:ext>
            </a:extLst>
          </p:cNvPr>
          <p:cNvSpPr txBox="1"/>
          <p:nvPr/>
        </p:nvSpPr>
        <p:spPr>
          <a:xfrm>
            <a:off x="0" y="6380629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Összeállította:</a:t>
            </a:r>
          </a:p>
          <a:p>
            <a:pPr eaLnBrk="1" hangingPunct="1"/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Görgei Zsolt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19119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AF1767-24DE-3FC1-14CD-1191600B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</p:spPr>
        <p:txBody>
          <a:bodyPr anchor="ctr">
            <a:normAutofit/>
          </a:bodyPr>
          <a:lstStyle/>
          <a:p>
            <a:r>
              <a:rPr lang="hu-HU" dirty="0"/>
              <a:t>Ellenőrzés folyamata</a:t>
            </a:r>
          </a:p>
        </p:txBody>
      </p:sp>
      <p:pic>
        <p:nvPicPr>
          <p:cNvPr id="6" name="Kép 5" descr="A képen szöveg, könyv, Publikáció, hírla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44757CB5-2174-AC45-61D8-56CA3DA23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8000" y="2800386"/>
            <a:ext cx="4487333" cy="2984076"/>
          </a:xfrm>
          <a:prstGeom prst="rect">
            <a:avLst/>
          </a:prstGeom>
          <a:noFill/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B435861B-A9E2-AABD-2F87-DAEAA1FBB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4668" y="1778000"/>
            <a:ext cx="4487333" cy="502884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sz="2200" u="sng"/>
              <a:t>Mit tehet a revizor?</a:t>
            </a:r>
          </a:p>
          <a:p>
            <a:pPr marL="0" indent="0">
              <a:lnSpc>
                <a:spcPct val="90000"/>
              </a:lnSpc>
              <a:buNone/>
            </a:pPr>
            <a:endParaRPr lang="hu-HU" sz="2200" u="sng"/>
          </a:p>
          <a:p>
            <a:pPr>
              <a:lnSpc>
                <a:spcPct val="90000"/>
              </a:lnSpc>
            </a:pPr>
            <a:r>
              <a:rPr lang="hu-HU" sz="2200"/>
              <a:t>Akár személyes meghallgatásra idézheti a törvényes képviselőt, alkalmazottat, duális képzésben résztvevőket, oktatókat, képzésszervezőket</a:t>
            </a:r>
          </a:p>
          <a:p>
            <a:pPr>
              <a:lnSpc>
                <a:spcPct val="90000"/>
              </a:lnSpc>
            </a:pPr>
            <a:r>
              <a:rPr lang="hu-HU" sz="2200"/>
              <a:t>Megkeresheti a képzést nyilvántartó E-Kréta rendszer üzemeltetőjét-rendszeradatokért</a:t>
            </a:r>
          </a:p>
          <a:p>
            <a:pPr>
              <a:lnSpc>
                <a:spcPct val="90000"/>
              </a:lnSpc>
            </a:pPr>
            <a:r>
              <a:rPr lang="hu-HU" sz="2200"/>
              <a:t>Nyilatkozatra hívhatja fel a Szakképzési Centrumot, a vizsgált adózóval történő együttműködés körülményeinek tisztázása érdekében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6119688-842F-8D87-AAC1-A834ED056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7062613"/>
            <a:ext cx="2370667" cy="40569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69A140-56F3-4FE6-9B42-B6FACC1B9EA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24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B82954-90BC-949A-F4C4-E21A469B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72" y="305153"/>
            <a:ext cx="7992888" cy="704536"/>
          </a:xfrm>
        </p:spPr>
        <p:txBody>
          <a:bodyPr/>
          <a:lstStyle/>
          <a:p>
            <a:r>
              <a:rPr lang="hu-HU" sz="2800" dirty="0"/>
              <a:t>Előforduló egyéb  hibák 1. 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003B14-9A43-D3B0-05C0-2F1BEF049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472" y="1009689"/>
            <a:ext cx="9144000" cy="6458618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2800" dirty="0"/>
              <a:t>Az adózó olyan tanuló után érvényesíti a kedvezményt, aki az adott hónapban nem végzett gyakorlatot.</a:t>
            </a:r>
          </a:p>
          <a:p>
            <a:pPr algn="just"/>
            <a:r>
              <a:rPr lang="hu-HU" sz="2800" dirty="0"/>
              <a:t>Az adózó gyakorlati képzést biztosított, de nem érvényesítette a kedvezményt. (megállapítás az adózó javára)</a:t>
            </a:r>
          </a:p>
          <a:p>
            <a:pPr algn="just"/>
            <a:r>
              <a:rPr lang="hu-HU" sz="2800" dirty="0"/>
              <a:t>Az adózó felsőoktatási intézmény hallgatója számára biztosított gyakorlati képzést, de a ténylegesen teljesített napoknál több nap után érvényesítette a kedvezményt.</a:t>
            </a:r>
          </a:p>
          <a:p>
            <a:pPr algn="just"/>
            <a:r>
              <a:rPr lang="hu-HU" sz="2800" dirty="0"/>
              <a:t>Az adózó a duális képzés kedvezményének megállapításánál valamennyi szakképzésben résztvevő munkavállalójánál ugyanazt a szakmaszorzót alkalmazta, holott eltérő szakmákra történt a képzés.</a:t>
            </a:r>
          </a:p>
          <a:p>
            <a:pPr algn="just"/>
            <a:r>
              <a:rPr lang="hu-HU" sz="2800" dirty="0"/>
              <a:t>Az adózó a szakirányú oktatással érintett egy nap arányszámát helytelenül állapította meg, nem a szakirányú oktatás idejét (4 óra), hanem a tényleges napi munkaidőt (4, 6, 8, óra) viszonyította a 8 órához.</a:t>
            </a:r>
          </a:p>
          <a:p>
            <a:endParaRPr lang="hu-HU" sz="28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51AF7D3-B0BB-D7BB-43B8-590227CC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69A140-56F3-4FE6-9B42-B6FACC1B9EA6}" type="slidenum">
              <a:rPr kumimoji="0" lang="hu-HU" sz="13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u-HU" sz="13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14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B82954-90BC-949A-F4C4-E21A469B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72" y="305153"/>
            <a:ext cx="7992888" cy="704536"/>
          </a:xfrm>
        </p:spPr>
        <p:txBody>
          <a:bodyPr/>
          <a:lstStyle/>
          <a:p>
            <a:r>
              <a:rPr lang="hu-HU" sz="2800" dirty="0"/>
              <a:t>Előforduló egyéb  hibák 2. 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003B14-9A43-D3B0-05C0-2F1BEF049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472" y="1009689"/>
            <a:ext cx="9144000" cy="64586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800" dirty="0"/>
              <a:t>Az adózó a duális képzések lebonyolításához, koordinálásához </a:t>
            </a:r>
            <a:r>
              <a:rPr lang="hu-HU" sz="2800" i="1" dirty="0"/>
              <a:t>képzésszervező céggel </a:t>
            </a:r>
            <a:r>
              <a:rPr lang="hu-HU" sz="2800" dirty="0"/>
              <a:t>kötött szerződést</a:t>
            </a:r>
          </a:p>
          <a:p>
            <a:pPr algn="just"/>
            <a:r>
              <a:rPr lang="hu-HU" sz="2800" dirty="0"/>
              <a:t>A munkaszerződések utólagos módosítására a jogkövetési vizsgálat alatt került sor.</a:t>
            </a:r>
          </a:p>
          <a:p>
            <a:pPr algn="just"/>
            <a:r>
              <a:rPr lang="hu-HU" sz="2800" dirty="0"/>
              <a:t>A munkavállalók nyilatkozata alapján gyakorlati oktatásra nem került sor ( a szokásos napi tevékenységüket végezték)</a:t>
            </a:r>
          </a:p>
          <a:p>
            <a:pPr algn="just"/>
            <a:r>
              <a:rPr lang="hu-HU" sz="2800" dirty="0"/>
              <a:t>Az E-Kréta rendszerben nem a képzésszervező cég, hanem a társaság vezetője rögzítette az adatokat.</a:t>
            </a:r>
          </a:p>
          <a:p>
            <a:pPr algn="just"/>
            <a:r>
              <a:rPr lang="hu-HU" sz="2800" dirty="0"/>
              <a:t>A képzésszervező intézte volna a teljes oktatást és biztosította volna az oktatókat, de a szakemberek hiánya miatt a tulajdonosok működtek közre oktatóként. (az elméleti oktatások megvalósultak, de nem  szakképzett oktatókkal) </a:t>
            </a:r>
          </a:p>
          <a:p>
            <a:pPr marL="0" indent="0" algn="ctr">
              <a:buNone/>
            </a:pPr>
            <a:r>
              <a:rPr lang="hu-HU" sz="2800" b="1" dirty="0"/>
              <a:t>Nem jogosult a kedvezményre az adózó!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51AF7D3-B0BB-D7BB-43B8-590227CC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69A140-56F3-4FE6-9B42-B6FACC1B9EA6}" type="slidenum">
              <a:rPr kumimoji="0" lang="hu-HU" sz="13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u-HU" sz="13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728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4"/>
            <a:ext cx="10160000" cy="760645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2000" y="873105"/>
            <a:ext cx="8636000" cy="2063764"/>
          </a:xfrm>
          <a:noFill/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8500" y="405697"/>
            <a:ext cx="8763000" cy="779638"/>
          </a:xfrm>
        </p:spPr>
        <p:txBody>
          <a:bodyPr/>
          <a:lstStyle/>
          <a:p>
            <a:r>
              <a:rPr lang="hu-HU" b="1" dirty="0"/>
              <a:t>NAV Ellenőrzési Terv 2026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997" y="5258734"/>
            <a:ext cx="9988005" cy="2151665"/>
          </a:xfrm>
        </p:spPr>
        <p:txBody>
          <a:bodyPr>
            <a:normAutofit fontScale="70000" lnSpcReduction="20000"/>
          </a:bodyPr>
          <a:lstStyle/>
          <a:p>
            <a:pPr marL="190492" marR="0" lvl="0" indent="-190492" algn="l" defTabSz="761970" rtl="0" eaLnBrk="1" fontAlgn="auto" latinLnBrk="0" hangingPunct="1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2026-ben tervezett ellenőrzések fő irányai </a:t>
            </a:r>
          </a:p>
          <a:p>
            <a:pPr marL="634984" lvl="1" indent="-190492" defTabSz="761970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/>
            </a:pPr>
            <a:r>
              <a:rPr lang="hu-HU" sz="29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élzott kockázatelemzésen alapuló ellenőrzések</a:t>
            </a:r>
          </a:p>
          <a:p>
            <a:pPr marL="1079474" lvl="2" indent="-190492" defTabSz="761970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/>
            </a:pP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Foglalkoztatáshoz, önfoglalkoztatáshoz kapcsolódó visszaélések ellenőrzése</a:t>
            </a:r>
          </a:p>
          <a:p>
            <a:pPr marL="2603444" lvl="5" indent="-190492" algn="just" defTabSz="761970">
              <a:lnSpc>
                <a:spcPct val="170000"/>
              </a:lnSpc>
              <a:spcBef>
                <a:spcPts val="833"/>
              </a:spcBef>
              <a:defRPr/>
            </a:pPr>
            <a:r>
              <a:rPr lang="hu-H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szociális hozzájárulási adóból érvényesíthető szakirányú oktatás és a duális képzés adókedvezményével kapcsolatos ellenőrzési tapasztalatok szükségessé teszik az ellenőrzési jelenlétet a csalárd adózói magatartások megszüntetése érdekében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endParaRPr lang="hu-HU" dirty="0"/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C2C5726B-5043-2402-21EF-8C839DC76353}"/>
              </a:ext>
            </a:extLst>
          </p:cNvPr>
          <p:cNvCxnSpPr/>
          <p:nvPr/>
        </p:nvCxnSpPr>
        <p:spPr>
          <a:xfrm>
            <a:off x="7384256" y="4962128"/>
            <a:ext cx="2376264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66BA6482-6297-E119-FC25-0F940EC29CEE}"/>
              </a:ext>
            </a:extLst>
          </p:cNvPr>
          <p:cNvCxnSpPr>
            <a:cxnSpLocks/>
          </p:cNvCxnSpPr>
          <p:nvPr/>
        </p:nvCxnSpPr>
        <p:spPr>
          <a:xfrm>
            <a:off x="3279800" y="5178152"/>
            <a:ext cx="4248472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Szövegdoboz 4">
            <a:extLst>
              <a:ext uri="{FF2B5EF4-FFF2-40B4-BE49-F238E27FC236}">
                <a16:creationId xmlns:a16="http://schemas.microsoft.com/office/drawing/2014/main" id="{D01C11FA-96C3-D3A6-DB6C-34FC9110D32A}"/>
              </a:ext>
            </a:extLst>
          </p:cNvPr>
          <p:cNvSpPr txBox="1"/>
          <p:nvPr/>
        </p:nvSpPr>
        <p:spPr>
          <a:xfrm>
            <a:off x="399480" y="1265916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Nemzeti Adó- és Vámhivatal (a továbbiakban: NAV) ellenőrzési stratégiája az elmúlt években megváltozott. Az adóhivatal szolgáltató jellege ugyan megmaradt, de a tapasztalatok mind azt mutatták, hogy az adózói magatartás olyan irányban módosult, hogy az adózók többsége adókötelezettségét csak azután teljesíti, miután az adóhatóság megszólította őket.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BEB65D6C-DCCE-2E5F-DBC5-E5761A96CAF5}"/>
              </a:ext>
            </a:extLst>
          </p:cNvPr>
          <p:cNvSpPr txBox="1"/>
          <p:nvPr/>
        </p:nvSpPr>
        <p:spPr>
          <a:xfrm>
            <a:off x="3423816" y="2988912"/>
            <a:ext cx="63367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állami adó- és vámhatóság 2026. évben is az adózók magatartásához igazodva választja meg az alkalmazott eljárást és a kockázatok súlya és az adózók jogkövetési hajlandósága szerint adategyeztetési eljárást, támogató eljárást, jogkövetési vizsgálatot vagy adó-, vámellenőrzést folytat le. </a:t>
            </a:r>
          </a:p>
          <a:p>
            <a:endParaRPr lang="hu-HU" dirty="0"/>
          </a:p>
        </p:txBody>
      </p:sp>
      <p:pic>
        <p:nvPicPr>
          <p:cNvPr id="6" name="Kép 5" descr="Romló teljesítményt szemléltető nagyító">
            <a:extLst>
              <a:ext uri="{FF2B5EF4-FFF2-40B4-BE49-F238E27FC236}">
                <a16:creationId xmlns:a16="http://schemas.microsoft.com/office/drawing/2014/main" id="{B429F2C6-7D69-19B6-2883-5D67077FC6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" y="3233935"/>
            <a:ext cx="2827468" cy="188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CB5FD9-CF23-43BF-B3D9-B57E0D001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05153"/>
            <a:ext cx="7812360" cy="76854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200" b="1" dirty="0"/>
              <a:t>Kockázatelemzés eredménye (Art. 138. §)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9433617-C8C4-4E22-AFAD-FD79A73C1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289720"/>
            <a:ext cx="4487333" cy="55171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600" dirty="0"/>
              <a:t>Adategyeztetési eljárás</a:t>
            </a:r>
          </a:p>
          <a:p>
            <a:pPr>
              <a:lnSpc>
                <a:spcPct val="90000"/>
              </a:lnSpc>
            </a:pPr>
            <a:r>
              <a:rPr lang="hu-HU" sz="2600" dirty="0"/>
              <a:t>Támogató eljárás</a:t>
            </a:r>
          </a:p>
          <a:p>
            <a:pPr>
              <a:lnSpc>
                <a:spcPct val="90000"/>
              </a:lnSpc>
            </a:pPr>
            <a:r>
              <a:rPr lang="hu-HU" sz="2600" dirty="0"/>
              <a:t>Ellenőrzésre történő kiválasztás</a:t>
            </a:r>
          </a:p>
          <a:p>
            <a:pPr>
              <a:lnSpc>
                <a:spcPct val="90000"/>
              </a:lnSpc>
            </a:pPr>
            <a:r>
              <a:rPr lang="hu-HU" sz="2600" dirty="0"/>
              <a:t>Bűncselekmény megelőzése, az adott bűncselekmény felderítése, folytatásának megakadályozása érdekében tájékoztatás az állami adó- és vámhatóság nyomozó hatósága irányába.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2600" b="1" dirty="0"/>
              <a:t>Adatforrások:</a:t>
            </a:r>
            <a:r>
              <a:rPr lang="hu-HU" sz="2600" dirty="0"/>
              <a:t> törzsadatok, 08-as bevallások, T1041-es bejelentések, kamara honlapja</a:t>
            </a:r>
          </a:p>
          <a:p>
            <a:pPr marL="0" indent="0">
              <a:lnSpc>
                <a:spcPct val="90000"/>
              </a:lnSpc>
              <a:buNone/>
            </a:pPr>
            <a:endParaRPr lang="hu-HU" sz="26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E615707-BCA9-F517-2EAC-4645333D5A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63" r="1804" b="-1"/>
          <a:stretch/>
        </p:blipFill>
        <p:spPr>
          <a:xfrm>
            <a:off x="5164282" y="1589651"/>
            <a:ext cx="4487333" cy="5028848"/>
          </a:xfrm>
          <a:prstGeom prst="rect">
            <a:avLst/>
          </a:prstGeom>
          <a:noFill/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7D42F4A-ACC4-48CD-AECC-9D633AB7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7062613"/>
            <a:ext cx="2370667" cy="405694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369A140-56F3-4FE6-9B42-B6FACC1B9EA6}" type="slidenum">
              <a:rPr kumimoji="0" lang="hu-HU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820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CB5FD9-CF23-43BF-B3D9-B57E0D001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/>
              <a:t>A duális képzéshez kapcsolódó kedvezmények igénybevételének ellenőrzése</a:t>
            </a:r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F11DA9BA-8618-F630-4792-0F6CFF663B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892651"/>
              </p:ext>
            </p:extLst>
          </p:nvPr>
        </p:nvGraphicFramePr>
        <p:xfrm>
          <a:off x="508000" y="1361728"/>
          <a:ext cx="9144000" cy="576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7D42F4A-ACC4-48CD-AECC-9D633AB7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69A140-56F3-4FE6-9B42-B6FACC1B9EA6}" type="slidenum">
              <a:rPr kumimoji="0" lang="hu-HU" sz="13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sz="13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sym typeface="Gill Sans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C50AE8F-DB91-6EE9-0C2B-3512F9B6F305}"/>
              </a:ext>
            </a:extLst>
          </p:cNvPr>
          <p:cNvSpPr txBox="1"/>
          <p:nvPr/>
        </p:nvSpPr>
        <p:spPr>
          <a:xfrm>
            <a:off x="6664176" y="3377952"/>
            <a:ext cx="2880320" cy="1569660"/>
          </a:xfrm>
          <a:prstGeom prst="rect">
            <a:avLst/>
          </a:prstGeom>
          <a:gradFill flip="none" rotWithShape="1">
            <a:gsLst>
              <a:gs pos="93047">
                <a:srgbClr val="FFFF00"/>
              </a:gs>
              <a:gs pos="0">
                <a:srgbClr val="F87508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hu-HU" dirty="0"/>
              <a:t>Jogkövetéssel arányos fellépés</a:t>
            </a:r>
          </a:p>
        </p:txBody>
      </p:sp>
    </p:spTree>
    <p:extLst>
      <p:ext uri="{BB962C8B-B14F-4D97-AF65-F5344CB8AC3E}">
        <p14:creationId xmlns:p14="http://schemas.microsoft.com/office/powerpoint/2010/main" val="1781038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1FD0859-40D8-B6C5-A8D2-A97CCC949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80" y="405697"/>
            <a:ext cx="9188621" cy="967278"/>
          </a:xfrm>
        </p:spPr>
        <p:txBody>
          <a:bodyPr/>
          <a:lstStyle/>
          <a:p>
            <a:pPr algn="ctr"/>
            <a:r>
              <a:rPr lang="en-US" sz="3111" b="1" dirty="0" err="1"/>
              <a:t>Adategyeztetési</a:t>
            </a:r>
            <a:r>
              <a:rPr lang="en-US" sz="3111" b="1" dirty="0"/>
              <a:t> </a:t>
            </a:r>
            <a:r>
              <a:rPr lang="en-US" sz="3111" b="1" dirty="0" err="1"/>
              <a:t>eljárás</a:t>
            </a:r>
            <a:r>
              <a:rPr lang="en-US" sz="3111" b="1" dirty="0"/>
              <a:t> </a:t>
            </a:r>
            <a:br>
              <a:rPr lang="hu-HU" sz="3111" b="1" dirty="0"/>
            </a:br>
            <a:r>
              <a:rPr lang="en-US" sz="3111" dirty="0"/>
              <a:t>(Art. 138. §, </a:t>
            </a:r>
            <a:r>
              <a:rPr lang="en-US" sz="3111" dirty="0" err="1"/>
              <a:t>új</a:t>
            </a:r>
            <a:r>
              <a:rPr lang="en-US" sz="3111" dirty="0"/>
              <a:t> 138/A. §, 221. §(1) </a:t>
            </a:r>
            <a:r>
              <a:rPr lang="en-US" sz="3111" dirty="0" err="1"/>
              <a:t>bekezdés</a:t>
            </a:r>
            <a:r>
              <a:rPr lang="en-US" sz="3111" dirty="0"/>
              <a:t>, </a:t>
            </a:r>
            <a:r>
              <a:rPr lang="en-US" sz="3111" dirty="0" err="1"/>
              <a:t>új</a:t>
            </a:r>
            <a:r>
              <a:rPr lang="en-US" sz="3111" dirty="0"/>
              <a:t> 229/B. §)</a:t>
            </a:r>
            <a:endParaRPr lang="en-US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A4392A0-1132-A040-92B7-46F17602D044}"/>
              </a:ext>
            </a:extLst>
          </p:cNvPr>
          <p:cNvSpPr txBox="1"/>
          <p:nvPr/>
        </p:nvSpPr>
        <p:spPr>
          <a:xfrm>
            <a:off x="272879" y="1568527"/>
            <a:ext cx="4743622" cy="56945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53997" indent="-253997" algn="l" defTabSz="1015990" fontAlgn="auto">
              <a:lnSpc>
                <a:spcPct val="90000"/>
              </a:lnSpc>
              <a:spcBef>
                <a:spcPts val="111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22" b="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253997" indent="-253997" algn="just" defTabSz="1015990" fontAlgn="auto">
              <a:lnSpc>
                <a:spcPct val="90000"/>
              </a:lnSpc>
              <a:spcBef>
                <a:spcPts val="111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22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Art. 2025. </a:t>
            </a:r>
            <a:r>
              <a:rPr lang="en-US" sz="2222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január</a:t>
            </a:r>
            <a:r>
              <a:rPr lang="en-US" sz="2222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1.</a:t>
            </a:r>
            <a:endParaRPr lang="en-US" sz="2222" b="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253997" indent="-253997" algn="just" defTabSz="1015990" fontAlgn="auto">
              <a:lnSpc>
                <a:spcPct val="90000"/>
              </a:lnSpc>
              <a:spcBef>
                <a:spcPts val="111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Új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jogintézmény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amelynek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keretei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között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az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adózók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az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adóhatósági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kockázatelemzés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során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feltárt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eltéréseket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gyorsan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könnyen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és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egyszerűen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tisztázhatják</a:t>
            </a:r>
            <a:endParaRPr lang="en-US" sz="2222" b="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253997" indent="-253997" algn="just" defTabSz="1015990" fontAlgn="auto">
              <a:lnSpc>
                <a:spcPct val="90000"/>
              </a:lnSpc>
              <a:spcBef>
                <a:spcPts val="111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Ha a NAV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az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adózó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vagy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adózók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által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rendelkezésére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bocsátott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adatok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között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eltérést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állapít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meg,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vagy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az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adózó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által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szolgáltatott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adatokban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hiányosságot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észlel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úgy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felhívhatja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az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érintett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adózót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vagy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adózókat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a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feltárt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hiányosság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eltérés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tisztázására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53997" indent="-253997" algn="just" defTabSz="1015990" fontAlgn="auto">
              <a:lnSpc>
                <a:spcPct val="90000"/>
              </a:lnSpc>
              <a:spcBef>
                <a:spcPts val="111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Az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adóhatóság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felhívásában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megjelölt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adatok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tisztázását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az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adózó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köteles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a </a:t>
            </a:r>
            <a:r>
              <a:rPr lang="en-US" sz="2222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felhívás</a:t>
            </a:r>
            <a:r>
              <a:rPr lang="en-US" sz="2222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kézbesítésétől</a:t>
            </a:r>
            <a:r>
              <a:rPr lang="en-US" sz="2222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számított</a:t>
            </a:r>
            <a:r>
              <a:rPr lang="en-US" sz="2222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15 </a:t>
            </a:r>
            <a:r>
              <a:rPr lang="en-US" sz="2222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napon</a:t>
            </a:r>
            <a:r>
              <a:rPr lang="en-US" sz="2222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belül</a:t>
            </a:r>
            <a:r>
              <a:rPr lang="en-US" sz="2222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elvégezni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4" name="Kép 3" descr="A képen szöveg, képernyőkép, Betűtípus, tervezés látható&#10;&#10;Automatikusan generált leírás">
            <a:extLst>
              <a:ext uri="{FF2B5EF4-FFF2-40B4-BE49-F238E27FC236}">
                <a16:creationId xmlns:a16="http://schemas.microsoft.com/office/drawing/2014/main" id="{4436BDA4-CE1B-D53F-6BF6-E011D0BAA2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690" r="-3" b="-3"/>
          <a:stretch/>
        </p:blipFill>
        <p:spPr>
          <a:xfrm>
            <a:off x="5445554" y="2014742"/>
            <a:ext cx="4318000" cy="4834820"/>
          </a:xfrm>
          <a:prstGeom prst="rect">
            <a:avLst/>
          </a:prstGeom>
          <a:noFill/>
        </p:spPr>
      </p:pic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8F68A15-1EF9-3F3C-15D1-08327C6A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6464" y="7122367"/>
            <a:ext cx="205036" cy="345939"/>
          </a:xfrm>
        </p:spPr>
        <p:txBody>
          <a:bodyPr/>
          <a:lstStyle/>
          <a:p>
            <a:pPr algn="l" defTabSz="1015990" fontAlgn="auto">
              <a:spcBef>
                <a:spcPts val="0"/>
              </a:spcBef>
              <a:spcAft>
                <a:spcPts val="0"/>
              </a:spcAft>
            </a:pPr>
            <a:fld id="{473FEFA3-D8A4-47E4-9674-711CDC5335BD}" type="slidenum">
              <a:rPr lang="hu-HU" sz="2000" b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l" defTabSz="1015990"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hu-HU" sz="2000" b="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05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8A4392A0-1132-A040-92B7-46F17602D044}"/>
              </a:ext>
            </a:extLst>
          </p:cNvPr>
          <p:cNvSpPr txBox="1"/>
          <p:nvPr/>
        </p:nvSpPr>
        <p:spPr>
          <a:xfrm>
            <a:off x="302054" y="1575391"/>
            <a:ext cx="4777946" cy="563891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53997" indent="-253997" algn="l" defTabSz="1015990" fontAlgn="auto">
              <a:lnSpc>
                <a:spcPct val="90000"/>
              </a:lnSpc>
              <a:spcBef>
                <a:spcPts val="111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67" b="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253997" indent="-253997" algn="just" defTabSz="1015990" fontAlgn="auto">
              <a:lnSpc>
                <a:spcPct val="90000"/>
              </a:lnSpc>
              <a:spcBef>
                <a:spcPts val="111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Az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adóhatóság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az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adategyeztetés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elvégzéséhez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szükséges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adatokról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az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elektronikus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felületen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tájékoztatja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az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adózót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53997" indent="-253997" algn="just" defTabSz="1015990" fontAlgn="auto">
              <a:lnSpc>
                <a:spcPct val="90000"/>
              </a:lnSpc>
              <a:spcBef>
                <a:spcPts val="111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Ha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az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adózó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a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felhívásnak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nem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tesz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eleget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az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adóhatóság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mérlegelés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nélkül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300</a:t>
            </a:r>
            <a:r>
              <a:rPr lang="hu-HU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000 Ft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mulasztási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bírsággal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sújtja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 </a:t>
            </a:r>
            <a:endParaRPr lang="hu-HU" sz="2222" b="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253997" indent="-253997" algn="just" defTabSz="1015990" fontAlgn="auto">
              <a:lnSpc>
                <a:spcPct val="90000"/>
              </a:lnSpc>
              <a:spcBef>
                <a:spcPts val="111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Bírságolás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kizárólag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az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együttműködés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hiánya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esetén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alkalmazható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az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adategyeztetés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eredménytelensége</a:t>
            </a:r>
            <a:r>
              <a:rPr lang="hu-HU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esetén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nem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53997" indent="-253997" algn="just" defTabSz="1015990" fontAlgn="auto">
              <a:lnSpc>
                <a:spcPct val="90000"/>
              </a:lnSpc>
              <a:spcBef>
                <a:spcPts val="111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Az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adóhatóság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a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mulasztás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esetén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bírságol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a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kötelező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hiánypótlásra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felhívás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szabályait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nem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kell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22" b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alkalmazni</a:t>
            </a:r>
            <a:r>
              <a:rPr lang="en-US" sz="2222" b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2050" name="Picture 2" descr="Thumbnail Image még egyszerűbb adategyeztetési eljárás magyar feliratokkal">
            <a:extLst>
              <a:ext uri="{FF2B5EF4-FFF2-40B4-BE49-F238E27FC236}">
                <a16:creationId xmlns:a16="http://schemas.microsoft.com/office/drawing/2014/main" id="{D9E4C308-92E3-C3F6-0119-61213BE9D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 b="-3"/>
          <a:stretch/>
        </p:blipFill>
        <p:spPr bwMode="auto">
          <a:xfrm>
            <a:off x="5315122" y="1753878"/>
            <a:ext cx="4318000" cy="48348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7C82F54-BA67-A127-C464-660DC8439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55" y="405695"/>
            <a:ext cx="9159446" cy="1049657"/>
          </a:xfrm>
        </p:spPr>
        <p:txBody>
          <a:bodyPr/>
          <a:lstStyle/>
          <a:p>
            <a:pPr algn="ctr"/>
            <a:r>
              <a:rPr lang="en-US" sz="3111" b="1" dirty="0" err="1"/>
              <a:t>Adategyeztetési</a:t>
            </a:r>
            <a:r>
              <a:rPr lang="en-US" sz="3111" b="1" dirty="0"/>
              <a:t> </a:t>
            </a:r>
            <a:r>
              <a:rPr lang="en-US" sz="3111" b="1" dirty="0" err="1"/>
              <a:t>eljárás</a:t>
            </a:r>
            <a:r>
              <a:rPr lang="en-US" sz="3111" b="1" dirty="0"/>
              <a:t> </a:t>
            </a:r>
            <a:br>
              <a:rPr lang="hu-HU" sz="3111" b="1" dirty="0"/>
            </a:br>
            <a:r>
              <a:rPr lang="en-US" sz="3111" dirty="0"/>
              <a:t>(Art. 138. §, </a:t>
            </a:r>
            <a:r>
              <a:rPr lang="en-US" sz="3111" dirty="0" err="1"/>
              <a:t>új</a:t>
            </a:r>
            <a:r>
              <a:rPr lang="en-US" sz="3111" dirty="0"/>
              <a:t> 138/A. §, 221. §(1) </a:t>
            </a:r>
            <a:r>
              <a:rPr lang="en-US" sz="3111" dirty="0" err="1"/>
              <a:t>bekezdés</a:t>
            </a:r>
            <a:r>
              <a:rPr lang="en-US" sz="3111" dirty="0"/>
              <a:t>, </a:t>
            </a:r>
            <a:r>
              <a:rPr lang="en-US" sz="3111" dirty="0" err="1"/>
              <a:t>új</a:t>
            </a:r>
            <a:r>
              <a:rPr lang="en-US" sz="3111" dirty="0"/>
              <a:t> 229/B. §)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21D68F2-66DF-9A91-756E-805F8294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456" y="7122367"/>
            <a:ext cx="277044" cy="345939"/>
          </a:xfrm>
        </p:spPr>
        <p:txBody>
          <a:bodyPr/>
          <a:lstStyle/>
          <a:p>
            <a:pPr algn="l" defTabSz="1015990" fontAlgn="auto">
              <a:spcBef>
                <a:spcPts val="0"/>
              </a:spcBef>
              <a:spcAft>
                <a:spcPts val="0"/>
              </a:spcAft>
            </a:pPr>
            <a:fld id="{473FEFA3-D8A4-47E4-9674-711CDC5335BD}" type="slidenum">
              <a:rPr lang="hu-HU" sz="2000" b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l" defTabSz="1015990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hu-HU" sz="2000" b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188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CB5FD9-CF23-43BF-B3D9-B57E0D001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Ellenőrzés típusok</a:t>
            </a:r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30D4190D-C4ED-9075-76D6-2F1D312FFD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625476"/>
              </p:ext>
            </p:extLst>
          </p:nvPr>
        </p:nvGraphicFramePr>
        <p:xfrm>
          <a:off x="508000" y="1169988"/>
          <a:ext cx="9144000" cy="576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7D42F4A-ACC4-48CD-AECC-9D633AB7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69A140-56F3-4FE6-9B42-B6FACC1B9EA6}" type="slidenum">
              <a:rPr kumimoji="0" lang="hu-HU" sz="13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sz="13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996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8500" y="405697"/>
            <a:ext cx="8763000" cy="779638"/>
          </a:xfrm>
        </p:spPr>
        <p:txBody>
          <a:bodyPr/>
          <a:lstStyle/>
          <a:p>
            <a:r>
              <a:rPr lang="hu-HU" b="1" dirty="0"/>
              <a:t>Ellenőrzési határidők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8981" y="1185334"/>
            <a:ext cx="9202520" cy="5677959"/>
          </a:xfrm>
        </p:spPr>
        <p:txBody>
          <a:bodyPr/>
          <a:lstStyle/>
          <a:p>
            <a:r>
              <a:rPr lang="hu-HU" b="1" dirty="0"/>
              <a:t>Korlát 1:</a:t>
            </a:r>
            <a:r>
              <a:rPr lang="hu-HU" dirty="0"/>
              <a:t> 180 nap </a:t>
            </a:r>
          </a:p>
          <a:p>
            <a:pPr lvl="1"/>
            <a:r>
              <a:rPr lang="hu-HU" dirty="0"/>
              <a:t>cégbejegyzésre nem kötelezett személyek,</a:t>
            </a:r>
          </a:p>
          <a:p>
            <a:pPr lvl="1"/>
            <a:r>
              <a:rPr lang="hu-HU" dirty="0"/>
              <a:t>megbízható adózó</a:t>
            </a:r>
          </a:p>
          <a:p>
            <a:r>
              <a:rPr lang="hu-HU" dirty="0"/>
              <a:t>Feltétel: adózó nem akadályozza az ellenőrzést</a:t>
            </a:r>
          </a:p>
          <a:p>
            <a:r>
              <a:rPr lang="hu-HU" b="1" dirty="0"/>
              <a:t>Korlát 2:</a:t>
            </a:r>
            <a:r>
              <a:rPr lang="hu-HU" dirty="0"/>
              <a:t> 365 nap</a:t>
            </a:r>
          </a:p>
          <a:p>
            <a:pPr lvl="1"/>
            <a:r>
              <a:rPr lang="hu-HU" dirty="0"/>
              <a:t>objektív határidő</a:t>
            </a:r>
          </a:p>
          <a:p>
            <a:pPr lvl="1"/>
            <a:r>
              <a:rPr lang="hu-HU" b="1" dirty="0"/>
              <a:t>Ellenőrzés+határidő </a:t>
            </a:r>
            <a:r>
              <a:rPr lang="hu-HU" b="1" dirty="0" err="1"/>
              <a:t>hosszabbítás+kiegészítő</a:t>
            </a:r>
            <a:r>
              <a:rPr lang="hu-HU" b="1" dirty="0"/>
              <a:t> ellenőrzés ≤ 365 nap</a:t>
            </a:r>
          </a:p>
          <a:p>
            <a:pPr lvl="1"/>
            <a:r>
              <a:rPr lang="hu-HU" dirty="0"/>
              <a:t>adóellenőrzés lezárása!!!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68" y="4674096"/>
            <a:ext cx="3744416" cy="249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6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57459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helye 4" descr="A képen irodaszerek, személy, Irodai eszköz, számítógé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9E89BA63-D819-EB30-233E-51F9F8EC76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258" r="20259" b="1"/>
          <a:stretch>
            <a:fillRect/>
          </a:stretch>
        </p:blipFill>
        <p:spPr>
          <a:xfrm>
            <a:off x="111909" y="-1734616"/>
            <a:ext cx="8058015" cy="7619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70849" y="0"/>
            <a:ext cx="5889148" cy="7620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BF17753-9120-4B18-29AC-886118ED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341" y="405694"/>
            <a:ext cx="3185158" cy="2111013"/>
          </a:xfrm>
          <a:solidFill>
            <a:schemeClr val="accent4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hu-HU" sz="1800" dirty="0"/>
              <a:t>A szakirányú oktatáshoz és a duális képzéshez kapcsolódó</a:t>
            </a:r>
            <a:r>
              <a:rPr lang="hu-HU" sz="1800" b="1" dirty="0"/>
              <a:t>szociális hozzájárulási adóból érvényesíthető </a:t>
            </a:r>
            <a:r>
              <a:rPr lang="hu-HU" sz="1800" dirty="0"/>
              <a:t> adókedvezmény ellenőrzése </a:t>
            </a:r>
            <a:endParaRPr lang="en-US" sz="18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5084BBA-DF02-28DD-1E2B-E0AFF5E3B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70849" y="2704667"/>
            <a:ext cx="5190650" cy="4633725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hu-HU" sz="2000" b="1" i="1" dirty="0"/>
              <a:t>Milyen iratokat kérhetünk?</a:t>
            </a:r>
          </a:p>
          <a:p>
            <a:r>
              <a:rPr lang="hu-HU" dirty="0"/>
              <a:t>- az érvényben lévő munkaszerződések, módosított munkaszerződések, szakképzési</a:t>
            </a:r>
          </a:p>
          <a:p>
            <a:r>
              <a:rPr lang="hu-HU" dirty="0"/>
              <a:t>munkaszerződések</a:t>
            </a:r>
          </a:p>
          <a:p>
            <a:r>
              <a:rPr lang="hu-HU" dirty="0"/>
              <a:t>- az érvényben lévő munkaköri leírások</a:t>
            </a:r>
          </a:p>
          <a:p>
            <a:r>
              <a:rPr lang="hu-HU" dirty="0"/>
              <a:t>- bérkartonok</a:t>
            </a:r>
          </a:p>
          <a:p>
            <a:r>
              <a:rPr lang="hu-HU" dirty="0"/>
              <a:t>- felnőttképzési szerződések</a:t>
            </a:r>
          </a:p>
          <a:p>
            <a:r>
              <a:rPr lang="hu-HU" dirty="0"/>
              <a:t>- szakképző intézménnyel kötött megállapodások, az aláírt képzési programok</a:t>
            </a:r>
          </a:p>
          <a:p>
            <a:r>
              <a:rPr lang="hu-HU" dirty="0"/>
              <a:t>- egyéb, a szakirányú oktatás/duális képzés vonatkozásában megkötött szerződések,</a:t>
            </a:r>
          </a:p>
          <a:p>
            <a:r>
              <a:rPr lang="hu-HU" dirty="0"/>
              <a:t>rendelkezésre álló teljesítés igazolások, befogadott számlák</a:t>
            </a:r>
          </a:p>
          <a:p>
            <a:r>
              <a:rPr lang="hu-HU" dirty="0"/>
              <a:t>- a munkavégzés, illetve a szakirányú oktatás/duális képzés vonatkozásában rendelkezésre</a:t>
            </a:r>
          </a:p>
          <a:p>
            <a:r>
              <a:rPr lang="hu-HU" dirty="0"/>
              <a:t>álló jelenléti ívek</a:t>
            </a:r>
          </a:p>
          <a:p>
            <a:r>
              <a:rPr lang="hu-HU" dirty="0"/>
              <a:t>- az oktatást dokumentáló Kréta csoportnapló adatai (oktatásban résztvevők, megtartott órák, azokon részvevők dokumentálása)</a:t>
            </a:r>
          </a:p>
          <a:p>
            <a:r>
              <a:rPr lang="hu-HU" dirty="0"/>
              <a:t>- a szakirányú oktatás/duális képzés vonatkozásában érvényesített szociális hozzájárulási adókedvezmény összegének levezetése</a:t>
            </a:r>
          </a:p>
          <a:p>
            <a:r>
              <a:rPr lang="hu-HU" dirty="0"/>
              <a:t>- amennyiben duális képzőhelyként nyilvántartásba vételre kerültek, a kamarai igazolás</a:t>
            </a:r>
            <a:endParaRPr lang="en-US" sz="1900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ED60501D-801B-6FB1-9941-41138FA86877}"/>
              </a:ext>
            </a:extLst>
          </p:cNvPr>
          <p:cNvSpPr txBox="1"/>
          <p:nvPr/>
        </p:nvSpPr>
        <p:spPr>
          <a:xfrm>
            <a:off x="335225" y="4980667"/>
            <a:ext cx="3600400" cy="163121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hu-HU" sz="2000" dirty="0">
                <a:latin typeface="+mn-lt"/>
              </a:rPr>
              <a:t>Ellenőrzések célja: következetes bizonyítási eljárás során tisztázni a tényállást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hu-HU" sz="2000" dirty="0">
                <a:latin typeface="+mn-lt"/>
              </a:rPr>
              <a:t>együttműködés- ez a követelmény </a:t>
            </a:r>
            <a:r>
              <a:rPr lang="hu-HU" sz="2000" dirty="0" err="1">
                <a:latin typeface="+mn-lt"/>
              </a:rPr>
              <a:t>kétirányú</a:t>
            </a:r>
            <a:r>
              <a:rPr lang="hu-HU" sz="2000" dirty="0">
                <a:latin typeface="+mn-lt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9136595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éni 2. séma">
      <a:majorFont>
        <a:latin typeface="Calibri"/>
        <a:ea typeface=""/>
        <a:cs typeface=""/>
      </a:majorFont>
      <a:minorFont>
        <a:latin typeface="Gill Sans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yéni 1.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AV_sablon_bovebb_magyar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3" id="{82CA0B46-72B1-478C-9475-D53A1C0E7ACE}" vid="{38E9215A-FA38-4AF9-A448-AE79C2105A2C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24528</TotalTime>
  <Pages>0</Pages>
  <Words>977</Words>
  <Characters>0</Characters>
  <Application>Microsoft Office PowerPoint</Application>
  <PresentationFormat>Egyéni</PresentationFormat>
  <Lines>0</Lines>
  <Paragraphs>117</Paragraphs>
  <Slides>13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Gill Sans</vt:lpstr>
      <vt:lpstr>Gill Sans </vt:lpstr>
      <vt:lpstr>Times New Roman</vt:lpstr>
      <vt:lpstr>Wingdings</vt:lpstr>
      <vt:lpstr>ヒラギノ角ゴ ProN W3</vt:lpstr>
      <vt:lpstr>Office-téma</vt:lpstr>
      <vt:lpstr>1_Office-téma</vt:lpstr>
      <vt:lpstr>2_Office-téma</vt:lpstr>
      <vt:lpstr>NAV_sablon_bovebb_magyar</vt:lpstr>
      <vt:lpstr>A duális képzéshez kapcsolódó kedvezmények igénybevételének ellenőrzése</vt:lpstr>
      <vt:lpstr>NAV Ellenőrzési Terv 2026</vt:lpstr>
      <vt:lpstr>Kockázatelemzés eredménye (Art. 138. §)</vt:lpstr>
      <vt:lpstr>A duális képzéshez kapcsolódó kedvezmények igénybevételének ellenőrzése</vt:lpstr>
      <vt:lpstr>Adategyeztetési eljárás  (Art. 138. §, új 138/A. §, 221. §(1) bekezdés, új 229/B. §)</vt:lpstr>
      <vt:lpstr>Adategyeztetési eljárás  (Art. 138. §, új 138/A. §, 221. §(1) bekezdés, új 229/B. §)</vt:lpstr>
      <vt:lpstr>Ellenőrzés típusok</vt:lpstr>
      <vt:lpstr>Ellenőrzési határidők</vt:lpstr>
      <vt:lpstr>A szakirányú oktatáshoz és a duális képzéshez kapcsolódószociális hozzájárulási adóból érvényesíthető  adókedvezmény ellenőrzése </vt:lpstr>
      <vt:lpstr>Ellenőrzés folyamata</vt:lpstr>
      <vt:lpstr>Előforduló egyéb  hibák 1. </vt:lpstr>
      <vt:lpstr>Előforduló egyéb  hibák 2. 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Görgei</dc:creator>
  <cp:lastModifiedBy>Felhasználó</cp:lastModifiedBy>
  <cp:revision>1298</cp:revision>
  <cp:lastPrinted>2026-02-09T13:13:16Z</cp:lastPrinted>
  <dcterms:modified xsi:type="dcterms:W3CDTF">2026-03-13T06:48:18Z</dcterms:modified>
</cp:coreProperties>
</file>