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22" r:id="rId2"/>
    <p:sldId id="333" r:id="rId3"/>
    <p:sldId id="334" r:id="rId4"/>
    <p:sldId id="266" r:id="rId5"/>
    <p:sldId id="332" r:id="rId6"/>
    <p:sldId id="331" r:id="rId7"/>
    <p:sldId id="330" r:id="rId8"/>
    <p:sldId id="329" r:id="rId9"/>
    <p:sldId id="328" r:id="rId10"/>
    <p:sldId id="327" r:id="rId11"/>
    <p:sldId id="290" r:id="rId12"/>
    <p:sldId id="306" r:id="rId13"/>
    <p:sldId id="307" r:id="rId14"/>
    <p:sldId id="308" r:id="rId15"/>
    <p:sldId id="309" r:id="rId16"/>
    <p:sldId id="310" r:id="rId17"/>
    <p:sldId id="291" r:id="rId18"/>
    <p:sldId id="315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rdai Zsuzsanna" initials="SZ" lastIdx="0" clrIdx="0">
    <p:extLst>
      <p:ext uri="{19B8F6BF-5375-455C-9EA6-DF929625EA0E}">
        <p15:presenceInfo xmlns:p15="http://schemas.microsoft.com/office/powerpoint/2012/main" userId="S-1-5-21-317330196-1244748207-1754876915-1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32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9591E-47D5-41EA-89B7-84744946B6E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BEBEE-A157-41B7-A345-EC2EA2566C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22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-HU" b="1" i="1">
                <a:latin typeface="Arial" pitchFamily="34" charset="0"/>
                <a:cs typeface="Arial" pitchFamily="34" charset="0"/>
              </a:rPr>
              <a:t>MEGJEGYZÉS:</a:t>
            </a:r>
          </a:p>
          <a:p>
            <a:pPr rtl="0"/>
            <a:r>
              <a:rPr lang="hu-HU" i="1">
                <a:latin typeface="Arial" pitchFamily="34" charset="0"/>
                <a:cs typeface="Arial" pitchFamily="34" charset="0"/>
              </a:rPr>
              <a:t>A dián szereplő kép módosításához jelölje ki, majd törölje a képet. Ezután a helyőrzőben lévő Képek ikonra kattintva szúrhatja be a kívánt képet.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37BE-C303-496D-B5CD-85F2937540F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1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897" y="747381"/>
            <a:ext cx="4816507" cy="1933677"/>
          </a:xfrm>
        </p:spPr>
        <p:txBody>
          <a:bodyPr rtlCol="0" anchor="ctr">
            <a:normAutofit/>
          </a:bodyPr>
          <a:lstStyle>
            <a:lvl1pPr algn="l">
              <a:defRPr sz="3300" cap="all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04899" y="3138652"/>
            <a:ext cx="6583164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hu-HU" noProof="0" dirty="0"/>
              <a:t>Előadó</a:t>
            </a:r>
          </a:p>
          <a:p>
            <a:pPr rtl="0"/>
            <a:r>
              <a:rPr lang="hu-HU" noProof="0" dirty="0"/>
              <a:t>szervezet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615977F5-E559-45F0-B003-22FED5B70BD1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hu-HU" noProof="0" smtClean="0"/>
              <a:pPr/>
              <a:t>‹#›</a:t>
            </a:fld>
            <a:endParaRPr lang="hu-HU" noProof="0"/>
          </a:p>
        </p:txBody>
      </p:sp>
      <p:pic>
        <p:nvPicPr>
          <p:cNvPr id="10" name="Kép 9" descr="r7-bg">
            <a:extLst>
              <a:ext uri="{FF2B5EF4-FFF2-40B4-BE49-F238E27FC236}">
                <a16:creationId xmlns:a16="http://schemas.microsoft.com/office/drawing/2014/main" id="{CE869D90-E540-44B5-BA2F-5289BB144E1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2" y="0"/>
            <a:ext cx="6980808" cy="6347534"/>
          </a:xfrm>
          <a:prstGeom prst="rect">
            <a:avLst/>
          </a:prstGeom>
          <a:noFill/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7EF834A-1C05-4BD3-943A-38BECD3DAA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" y="5984556"/>
            <a:ext cx="825147" cy="743591"/>
          </a:xfrm>
          <a:prstGeom prst="rect">
            <a:avLst/>
          </a:prstGeom>
        </p:spPr>
      </p:pic>
      <p:sp>
        <p:nvSpPr>
          <p:cNvPr id="13" name="Alcím 2">
            <a:extLst>
              <a:ext uri="{FF2B5EF4-FFF2-40B4-BE49-F238E27FC236}">
                <a16:creationId xmlns:a16="http://schemas.microsoft.com/office/drawing/2014/main" id="{7C95B645-61B1-4F16-AF31-64C09E9366BC}"/>
              </a:ext>
            </a:extLst>
          </p:cNvPr>
          <p:cNvSpPr txBox="1">
            <a:spLocks/>
          </p:cNvSpPr>
          <p:nvPr userDrawn="1"/>
        </p:nvSpPr>
        <p:spPr>
          <a:xfrm>
            <a:off x="1104899" y="4551815"/>
            <a:ext cx="6583164" cy="955565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r>
              <a:rPr lang="hu-HU" sz="1350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33125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hu-HU" noProof="0"/>
              <a:t>Kép beszúrásához kattintson az ikonra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BDCC0-B4CD-40E5-9917-34F71FDE4F85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1579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6D11B6-E95B-4606-8FDD-99855918DD45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5782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CB3B53-EE9A-4529-A769-F67D4F083D57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  <p:grpSp>
        <p:nvGrpSpPr>
          <p:cNvPr id="7" name="Csoport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3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3665C-2C59-4546-AABF-86DA58B555ED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5948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383397"/>
            <a:ext cx="5734051" cy="2219691"/>
          </a:xfrm>
        </p:spPr>
        <p:txBody>
          <a:bodyPr rtlCol="0" anchor="ctr">
            <a:normAutofit/>
          </a:bodyPr>
          <a:lstStyle>
            <a:lvl1pPr algn="ctr">
              <a:defRPr sz="3300" cap="all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04900" y="3041964"/>
            <a:ext cx="5734051" cy="955565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hu-HU" noProof="0" dirty="0"/>
              <a:t>Alcím mintájának szerkesztése</a:t>
            </a:r>
          </a:p>
        </p:txBody>
      </p:sp>
      <p:pic>
        <p:nvPicPr>
          <p:cNvPr id="19" name="Kép 18" descr="r7-bg">
            <a:extLst>
              <a:ext uri="{FF2B5EF4-FFF2-40B4-BE49-F238E27FC236}">
                <a16:creationId xmlns:a16="http://schemas.microsoft.com/office/drawing/2014/main" id="{73A3DE6E-D67C-4A3D-B8B7-F7D1A76558F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2" y="0"/>
            <a:ext cx="6980808" cy="6347534"/>
          </a:xfrm>
          <a:prstGeom prst="rect">
            <a:avLst/>
          </a:prstGeom>
          <a:noFill/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747C741-60E7-4D9A-BED1-20550B7A2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51" y="4731570"/>
            <a:ext cx="1674748" cy="15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Csoport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1350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Csoport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04900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04CB1-2899-4116-AE87-CCCE9A541C87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9035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FBC0B-97E8-45D7-8BD3-DB74F95E3366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7609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40E72-8E1B-4FD6-989D-F4DFE282D050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8198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FDDA1C-FE43-4F7B-8ABF-C4F42C8AC4A2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1471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A04F2D-24DC-4C7A-8369-F2BFA97D67DA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159A4E9-C3A0-4897-BA1D-7D235E11A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0323" y="0"/>
            <a:ext cx="6981677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0CCB1-CFC2-414C-A864-1B20123134B5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noProof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3210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  <a:p>
            <a:pPr lvl="5" rtl="0"/>
            <a:r>
              <a:rPr lang="hu-HU" noProof="0" dirty="0"/>
              <a:t>Hatodik szint</a:t>
            </a:r>
          </a:p>
          <a:p>
            <a:pPr lvl="6" rtl="0"/>
            <a:r>
              <a:rPr lang="hu-HU" noProof="0" dirty="0"/>
              <a:t>Hetedik szint</a:t>
            </a:r>
          </a:p>
          <a:p>
            <a:pPr lvl="7" rtl="0"/>
            <a:r>
              <a:rPr lang="hu-HU" noProof="0" dirty="0"/>
              <a:t>Nyolcadik szint</a:t>
            </a:r>
          </a:p>
          <a:p>
            <a:pPr lvl="8" rtl="0"/>
            <a:r>
              <a:rPr lang="hu-HU" noProof="0" dirty="0"/>
              <a:t>Kilencedik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C3E9A07-205D-4E90-AD6F-433EEE00D086}" type="datetime1">
              <a:rPr lang="hu-HU" noProof="0" smtClean="0"/>
              <a:t>2026. 03. 16.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hu-HU" noProof="0" smtClean="0"/>
              <a:pPr/>
              <a:t>‹#›</a:t>
            </a:fld>
            <a:endParaRPr lang="hu-HU" noProof="0"/>
          </a:p>
        </p:txBody>
      </p:sp>
      <p:grpSp>
        <p:nvGrpSpPr>
          <p:cNvPr id="15" name="Csoport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2E8B7C66-5333-47F9-A7EC-E4ED6435373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11192" y="0"/>
            <a:ext cx="6980808" cy="6346744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69E3146D-8798-47DC-880D-AAF67916FB8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" y="5984556"/>
            <a:ext cx="825147" cy="7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8" userDrawn="1">
          <p15:clr>
            <a:srgbClr val="F26B43"/>
          </p15:clr>
        </p15:guide>
        <p15:guide id="2" pos="9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526473" y="1348509"/>
            <a:ext cx="6471227" cy="2301994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hu-HU" sz="3600" cap="small" dirty="0">
                <a:ea typeface="Calibri" panose="020F0502020204030204" pitchFamily="34" charset="0"/>
                <a:cs typeface="Calibri" panose="020F0502020204030204" pitchFamily="34" charset="0"/>
              </a:rPr>
              <a:t>Képzési formák elkülönülése a gyakorlatban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272062" y="3410526"/>
            <a:ext cx="4980955" cy="929837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1800" dirty="0">
                <a:ea typeface="Calibri" panose="020F0502020204030204" pitchFamily="34" charset="0"/>
              </a:rPr>
              <a:t>Szerdai Zsuzsanna</a:t>
            </a:r>
          </a:p>
          <a:p>
            <a:pPr algn="ctr" rtl="0"/>
            <a:r>
              <a:rPr lang="hu-HU" sz="1800" dirty="0">
                <a:ea typeface="Calibri" panose="020F0502020204030204" pitchFamily="34" charset="0"/>
              </a:rPr>
              <a:t>főigazgató</a:t>
            </a:r>
          </a:p>
          <a:p>
            <a:pPr algn="ctr" rtl="0"/>
            <a:r>
              <a:rPr lang="hu-HU" sz="1800" dirty="0">
                <a:ea typeface="Calibri" panose="020F0502020204030204" pitchFamily="34" charset="0"/>
              </a:rPr>
              <a:t>Déli Agrárszakképzési Centrum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831D8ED-FF5B-4E5C-9AD8-ABC6C03B7180}"/>
              </a:ext>
            </a:extLst>
          </p:cNvPr>
          <p:cNvSpPr txBox="1"/>
          <p:nvPr/>
        </p:nvSpPr>
        <p:spPr>
          <a:xfrm>
            <a:off x="10840605" y="6445827"/>
            <a:ext cx="11977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hu-HU" sz="1050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Március 17.</a:t>
            </a:r>
          </a:p>
        </p:txBody>
      </p:sp>
    </p:spTree>
    <p:extLst>
      <p:ext uri="{BB962C8B-B14F-4D97-AF65-F5344CB8AC3E}">
        <p14:creationId xmlns:p14="http://schemas.microsoft.com/office/powerpoint/2010/main" val="2664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7E3AF-CEB1-4A16-9B07-F133928D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 három forma összehasonlítása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8BC24AA4-8991-4AF3-BBFA-1A8EED319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926272"/>
              </p:ext>
            </p:extLst>
          </p:nvPr>
        </p:nvGraphicFramePr>
        <p:xfrm>
          <a:off x="1671781" y="1745674"/>
          <a:ext cx="8876144" cy="393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036">
                  <a:extLst>
                    <a:ext uri="{9D8B030D-6E8A-4147-A177-3AD203B41FA5}">
                      <a16:colId xmlns:a16="http://schemas.microsoft.com/office/drawing/2014/main" val="1144812846"/>
                    </a:ext>
                  </a:extLst>
                </a:gridCol>
                <a:gridCol w="2219036">
                  <a:extLst>
                    <a:ext uri="{9D8B030D-6E8A-4147-A177-3AD203B41FA5}">
                      <a16:colId xmlns:a16="http://schemas.microsoft.com/office/drawing/2014/main" val="4009414592"/>
                    </a:ext>
                  </a:extLst>
                </a:gridCol>
                <a:gridCol w="2219036">
                  <a:extLst>
                    <a:ext uri="{9D8B030D-6E8A-4147-A177-3AD203B41FA5}">
                      <a16:colId xmlns:a16="http://schemas.microsoft.com/office/drawing/2014/main" val="3834504444"/>
                    </a:ext>
                  </a:extLst>
                </a:gridCol>
                <a:gridCol w="2219036">
                  <a:extLst>
                    <a:ext uri="{9D8B030D-6E8A-4147-A177-3AD203B41FA5}">
                      <a16:colId xmlns:a16="http://schemas.microsoft.com/office/drawing/2014/main" val="3395287405"/>
                    </a:ext>
                  </a:extLst>
                </a:gridCol>
              </a:tblGrid>
              <a:tr h="79910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Szempont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Tanuló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Képzésben részt vevő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Saját munkavállaló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590303"/>
                  </a:ext>
                </a:extLst>
              </a:tr>
              <a:tr h="62711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Jogviszony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Tanulói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Felnőttképzési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Munkaviszony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418149"/>
                  </a:ext>
                </a:extLst>
              </a:tr>
              <a:tr h="62711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Finanszírozás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 normatíva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Állami/önköltség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Munkáltató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591501"/>
                  </a:ext>
                </a:extLst>
              </a:tr>
              <a:tr h="62711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Ösztöndíj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830687"/>
                  </a:ext>
                </a:extLst>
              </a:tr>
              <a:tr h="62711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Munkabér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Duális képzésben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471404"/>
                  </a:ext>
                </a:extLst>
              </a:tr>
              <a:tr h="627117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Tankötelezettség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Érinti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231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900" y="373387"/>
            <a:ext cx="7485512" cy="822722"/>
          </a:xfrm>
        </p:spPr>
        <p:txBody>
          <a:bodyPr>
            <a:normAutofit/>
          </a:bodyPr>
          <a:lstStyle/>
          <a:p>
            <a:r>
              <a:rPr lang="hu-HU" sz="3200" dirty="0"/>
              <a:t>A duális szakmai oktatás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/>
              <a:t>A duális képzés olyan középfokú szakképzési forma, amely során az intézményben, illetve a munkaerő-piaci szereplőknél, vállalatoknál, cégeknél folyó szakmai </a:t>
            </a:r>
            <a:r>
              <a:rPr lang="hu-HU" sz="2000" b="1" dirty="0"/>
              <a:t>oktatás párhuzamosan, egymást kiegészítve </a:t>
            </a:r>
            <a:r>
              <a:rPr lang="hu-HU" sz="2000" dirty="0"/>
              <a:t>történik. Duális képzésben a </a:t>
            </a:r>
            <a:r>
              <a:rPr lang="hu-HU" sz="2000" b="1" dirty="0"/>
              <a:t>szakirányú oktatást biztosító vállalatnál </a:t>
            </a:r>
            <a:r>
              <a:rPr lang="hu-HU" sz="2000" dirty="0"/>
              <a:t>a tanuló gyakorlatot szerez, megismeri a vállalati kultúrát, versenyképes tudással és gyakorlattal lép a munkaerőpiacra a tanulmányai befejezése után</a:t>
            </a:r>
          </a:p>
          <a:p>
            <a:pPr algn="just"/>
            <a:r>
              <a:rPr lang="hu-HU" sz="2000" dirty="0"/>
              <a:t>Az új szakképzési rendszerben, a technikumban és a </a:t>
            </a:r>
            <a:r>
              <a:rPr lang="hu-HU" sz="2000" dirty="0" err="1"/>
              <a:t>szakképző</a:t>
            </a:r>
            <a:r>
              <a:rPr lang="hu-HU" sz="2000" dirty="0"/>
              <a:t> iskolában is meghatározó a duális képzés. Ezt megerősíti a tanulószerződéseket felváltó munkaszerződés is.</a:t>
            </a:r>
          </a:p>
          <a:p>
            <a:pPr algn="just"/>
            <a:r>
              <a:rPr lang="hu-HU" sz="2000" dirty="0"/>
              <a:t>A duális képzésben </a:t>
            </a:r>
            <a:r>
              <a:rPr lang="hu-HU" sz="2000" b="1" dirty="0"/>
              <a:t>munkaszerződés</a:t>
            </a:r>
            <a:r>
              <a:rPr lang="hu-HU" sz="2000" dirty="0"/>
              <a:t> van.</a:t>
            </a:r>
          </a:p>
          <a:p>
            <a:pPr algn="just"/>
            <a:r>
              <a:rPr lang="hu-HU" sz="2000" dirty="0"/>
              <a:t>Aki nem tud részt venni a duális képzésben, az </a:t>
            </a:r>
            <a:r>
              <a:rPr lang="hu-HU" sz="2000" b="1" dirty="0"/>
              <a:t>szakképzési ösztöndíjat </a:t>
            </a:r>
            <a:r>
              <a:rPr lang="hu-HU" sz="2000" dirty="0"/>
              <a:t>kap (tanulmányi eredmény alapján).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45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9FF9B7-34BA-4041-BB70-6702BC6F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Szakképzési munkaszerződés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08C187-D871-426C-BE94-963DECFB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/>
              <a:t>A szakképzésről szóló 2019. évi LXXX. törvény (</a:t>
            </a:r>
            <a:r>
              <a:rPr lang="hu-HU" sz="2000" dirty="0" err="1"/>
              <a:t>Szkt</a:t>
            </a:r>
            <a:r>
              <a:rPr lang="hu-HU" sz="2000" dirty="0"/>
              <a:t>.) jelentős változást hozott a szakirányú oktatásban résztvevők duális képzőhelyen történő foglalkoztatásában is. </a:t>
            </a:r>
            <a:r>
              <a:rPr lang="hu-HU" sz="2000" b="1" dirty="0"/>
              <a:t>A korábbi tanulószerződést a szakképzési munkaszerződés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/>
              <a:t>váltotta fel.</a:t>
            </a:r>
          </a:p>
          <a:p>
            <a:pPr algn="just"/>
            <a:r>
              <a:rPr lang="hu-HU" sz="2000" b="1" dirty="0"/>
              <a:t>A Szakmajegyzék szerinti szakma oktatására lehet csak szakképzési munkaszerződést kötni, </a:t>
            </a:r>
            <a:r>
              <a:rPr lang="hu-HU" sz="2000" dirty="0"/>
              <a:t>amely felmenő rendszerben került bevezetésre a </a:t>
            </a:r>
            <a:r>
              <a:rPr lang="hu-HU" sz="2000" b="1" dirty="0"/>
              <a:t>2020. szeptember 1-jétől megkezdett szakképző iskolai és technikumi tanulmányoktól kezdve.</a:t>
            </a:r>
          </a:p>
          <a:p>
            <a:pPr algn="just"/>
            <a:r>
              <a:rPr lang="hu-HU" sz="2000" b="1" dirty="0"/>
              <a:t>A Szakmajegyzékben foglalt szakmák oktatása kizárólag iskolarendszerben lehetséges, </a:t>
            </a:r>
            <a:r>
              <a:rPr lang="hu-HU" sz="2000" dirty="0"/>
              <a:t>ennek megfelelően a tanulók tanulói jogviszonnyal, a felnőttek (a törvény megnevezése szerint képzésben részt vevő személyek) felnőttképzési jogviszonnyal rendelkeznek.</a:t>
            </a:r>
            <a:r>
              <a:rPr lang="hu-HU" sz="2000" b="1" dirty="0"/>
              <a:t> </a:t>
            </a:r>
          </a:p>
          <a:p>
            <a:pPr algn="just"/>
            <a:r>
              <a:rPr lang="hu-HU" sz="2000" dirty="0"/>
              <a:t>A</a:t>
            </a:r>
            <a:r>
              <a:rPr lang="hu-HU" sz="2000" b="1" dirty="0"/>
              <a:t> tanulók, </a:t>
            </a:r>
            <a:r>
              <a:rPr lang="hu-HU" sz="2000" dirty="0"/>
              <a:t>illetve</a:t>
            </a:r>
            <a:r>
              <a:rPr lang="hu-HU" sz="2000" b="1" dirty="0"/>
              <a:t> képzésben részt vevő személyek </a:t>
            </a:r>
            <a:r>
              <a:rPr lang="hu-HU" sz="2000" dirty="0"/>
              <a:t>a képzésüket </a:t>
            </a:r>
            <a:r>
              <a:rPr lang="hu-HU" sz="2000" b="1" dirty="0"/>
              <a:t>ágazati alapoktatással </a:t>
            </a:r>
            <a:r>
              <a:rPr lang="hu-HU" sz="2000" dirty="0"/>
              <a:t>kezdik, amelyet </a:t>
            </a:r>
            <a:r>
              <a:rPr lang="hu-HU" sz="2000" b="1" dirty="0"/>
              <a:t>ágazati alapvizsga</a:t>
            </a:r>
            <a:r>
              <a:rPr lang="hu-HU" sz="2000" dirty="0"/>
              <a:t> zár és csak a sikeres vizsgát követően lesznek jogosultak </a:t>
            </a:r>
            <a:r>
              <a:rPr lang="hu-HU" sz="2000" b="1" dirty="0"/>
              <a:t>a szakképzési munkaszerződés megkötésére</a:t>
            </a:r>
            <a:r>
              <a:rPr lang="hu-HU" b="1" dirty="0"/>
              <a:t>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81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CA1F3F-1A58-47B7-BD6C-21374088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Szakképzési munkaszerződés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819989-8EC9-4573-8E82-2745253A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b="1" dirty="0"/>
              <a:t>A szakképzési munkaszerződéseket a szakirányú oktatás megkezdése előtt kell megkötni</a:t>
            </a:r>
            <a:r>
              <a:rPr lang="hu-HU" sz="2000" dirty="0"/>
              <a:t>. A szerződések a szakirányú oktatás egészére (vagy átkötés esetén a hátralévő részére) köthetők, vagy évente legfeljebb két alkalommal van lehetőség rövidebb időre, egyenként legalább 2-12 hét, de éves szinten összesen legfeljebb 12 hét határozott időtartamra is szerződni.</a:t>
            </a:r>
          </a:p>
          <a:p>
            <a:pPr algn="just"/>
            <a:r>
              <a:rPr lang="hu-HU" sz="2000" dirty="0"/>
              <a:t>A szakképzési munkaszerződés a tanuló és a duális képzőhely között jön létre, új pozícióba helyezi a tanulókat és a képzőket, munkavállalói és munkáltatói szerepbe kerülnek – vagyis </a:t>
            </a:r>
            <a:r>
              <a:rPr lang="hu-HU" sz="2000" b="1" dirty="0"/>
              <a:t>munkaviszony jön létre </a:t>
            </a:r>
            <a:r>
              <a:rPr lang="hu-HU" sz="2000" dirty="0"/>
              <a:t>–, azonban a szerződés célja a szakképzési feladatok ellátása, elméleti és gyakorlati ismeretek tanítása-tanulása, szakmai vizsgára történő felkészítés-felkészülés vállalati-, gazdasági-, vagyis valós munkaerő-piaci környezetben.</a:t>
            </a:r>
          </a:p>
          <a:p>
            <a:pPr algn="just"/>
            <a:r>
              <a:rPr lang="hu-HU" sz="2000" dirty="0"/>
              <a:t>A szakképzési munkaszerződés </a:t>
            </a:r>
            <a:r>
              <a:rPr lang="hu-HU" sz="2000" b="1" dirty="0"/>
              <a:t>kizárólag határozott időre köthető, és nincs próbaidő.</a:t>
            </a:r>
          </a:p>
          <a:p>
            <a:pPr algn="just"/>
            <a:r>
              <a:rPr lang="hu-HU" sz="2000" dirty="0"/>
              <a:t>A munkába lépést megelőzően szükséges munkaköri alkalmassági vizsgálat.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770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B305AC-5FD9-4E57-B34E-8806536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Szakképzési munkaszerződés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D841DC-17B8-406A-8BD9-93983C15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1800" dirty="0"/>
              <a:t>A jogszabály lehetővé teszi, hogy a duális képző az egyenlő bánásmód követelményeit szem előtt tartva </a:t>
            </a:r>
            <a:r>
              <a:rPr lang="hu-HU" sz="1800" b="1" dirty="0"/>
              <a:t>kiválasztási eljárást </a:t>
            </a:r>
            <a:r>
              <a:rPr lang="hu-HU" sz="1800" dirty="0"/>
              <a:t>folytasson le a hozzá szerződéskötési szándékkal jelentkező tanulókkal.</a:t>
            </a:r>
          </a:p>
          <a:p>
            <a:pPr algn="just"/>
            <a:r>
              <a:rPr lang="hu-HU" sz="1800" dirty="0"/>
              <a:t>Törvényes képviselővel együtt már a </a:t>
            </a:r>
            <a:r>
              <a:rPr lang="hu-HU" sz="1800" b="1" dirty="0"/>
              <a:t>15. életévét betöltött tanulók is jogosultak szakképzési munkaszerződést kötn</a:t>
            </a:r>
            <a:r>
              <a:rPr lang="hu-HU" sz="1800" dirty="0"/>
              <a:t>i. További előírás a tanulókra nézve az egészségügyi és pályaalkalmassági feltételeknek való megfelelés. A munkaviszony alapján a szerződés időtartama alatt a tanulók </a:t>
            </a:r>
            <a:r>
              <a:rPr lang="hu-HU" sz="1800" b="1" dirty="0"/>
              <a:t>társadalombiztosítási szempontból biztosítottak</a:t>
            </a:r>
            <a:r>
              <a:rPr lang="hu-HU" sz="1800" dirty="0"/>
              <a:t> lesznek, továbbá ez az időtartam beleszámít a nyugellátáshoz szükséges szolgálati időbe is.</a:t>
            </a:r>
          </a:p>
          <a:p>
            <a:pPr algn="just"/>
            <a:r>
              <a:rPr lang="hu-HU" sz="1800" dirty="0"/>
              <a:t>A tanulószerződéstől eltérően a szakképzési munkaszerződést nem kell megküldeni a területileg illetékes kamarának ellenjegyzésre.</a:t>
            </a:r>
          </a:p>
          <a:p>
            <a:pPr algn="just"/>
            <a:r>
              <a:rPr lang="hu-HU" sz="1800" dirty="0"/>
              <a:t>A szakképzési munkaszerződés </a:t>
            </a:r>
            <a:r>
              <a:rPr lang="hu-HU" sz="1800" b="1" dirty="0"/>
              <a:t>módosítását</a:t>
            </a:r>
            <a:r>
              <a:rPr lang="hu-HU" sz="1800" dirty="0"/>
              <a:t> és </a:t>
            </a:r>
            <a:r>
              <a:rPr lang="hu-HU" sz="1800" b="1" dirty="0"/>
              <a:t>megszüntetését is írásba</a:t>
            </a:r>
            <a:r>
              <a:rPr lang="hu-HU" sz="1800" dirty="0"/>
              <a:t> kell foglalni. A megszűnéshez kapcsolódó opciók a tanulószerződéshez képest nem változtak (közös megegyezés, rendes vagy azonnali hatályú felmondás, illetve bizonyos esetekben automatikus megszűnés pl. tanulói jogviszony megszüntetése miatt).</a:t>
            </a:r>
          </a:p>
        </p:txBody>
      </p:sp>
    </p:spTree>
    <p:extLst>
      <p:ext uri="{BB962C8B-B14F-4D97-AF65-F5344CB8AC3E}">
        <p14:creationId xmlns:p14="http://schemas.microsoft.com/office/powerpoint/2010/main" val="5513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DB7492-FFF7-4168-97DB-71F3D797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Szakképzési munkaszerződés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B85A9C-AA7B-4F68-AA39-69A3A9EE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szakirányú oktatást </a:t>
            </a:r>
            <a:r>
              <a:rPr lang="hu-HU" sz="2000" b="1" dirty="0"/>
              <a:t>6 és 22 ó</a:t>
            </a:r>
            <a:r>
              <a:rPr lang="hu-HU" sz="2000" dirty="0"/>
              <a:t>ra között kell megszervezni, időtartama – azaz a napi munkaidő – legfeljebb 8 óra lehet:</a:t>
            </a:r>
          </a:p>
          <a:p>
            <a:pPr marL="0" indent="0">
              <a:buNone/>
            </a:pPr>
            <a:r>
              <a:rPr lang="hu-HU" sz="2000" dirty="0"/>
              <a:t>	-	nagykorú tanuló esetén (18 év felett) </a:t>
            </a:r>
            <a:r>
              <a:rPr lang="hu-HU" sz="2000" dirty="0" err="1"/>
              <a:t>max</a:t>
            </a:r>
            <a:r>
              <a:rPr lang="hu-HU" sz="2000" dirty="0"/>
              <a:t>. 8 óra/nap.</a:t>
            </a:r>
          </a:p>
          <a:p>
            <a:pPr marL="0" indent="0">
              <a:buNone/>
            </a:pPr>
            <a:r>
              <a:rPr lang="hu-HU" sz="2000" dirty="0"/>
              <a:t>	-	fiatalkorú tanuló esetén (15-18 év között) </a:t>
            </a:r>
            <a:r>
              <a:rPr lang="hu-HU" sz="2000" dirty="0" err="1"/>
              <a:t>max</a:t>
            </a:r>
            <a:r>
              <a:rPr lang="hu-HU" sz="2000" dirty="0"/>
              <a:t>. 7 óra/nap;</a:t>
            </a:r>
          </a:p>
          <a:p>
            <a:pPr marL="0" indent="0" algn="just">
              <a:buNone/>
            </a:pPr>
            <a:r>
              <a:rPr lang="hu-HU" sz="2000" dirty="0"/>
              <a:t>A szakirányú oktatás végét úgy kell meghatározni, hogy a következő (akár iskolában, akár képzőhelyen töltött nap követi) nap előtt </a:t>
            </a:r>
            <a:r>
              <a:rPr lang="hu-HU" sz="2000" b="1" dirty="0"/>
              <a:t>legalább 16 órát folyamatosan </a:t>
            </a:r>
            <a:r>
              <a:rPr lang="hu-HU" sz="2000" dirty="0"/>
              <a:t>pihenni tudjon a tanuló. </a:t>
            </a:r>
          </a:p>
          <a:p>
            <a:pPr marL="0" indent="0" algn="just">
              <a:buNone/>
            </a:pPr>
            <a:r>
              <a:rPr lang="hu-HU" sz="2000" dirty="0"/>
              <a:t>Képzési időn belül, ha a napi óraszám meghaladja a 4,5 órát, akkor minimum 30 perc, ha meghaladja a 6 órát, akkor legalább 45 perc szünetet kell biztosítani.</a:t>
            </a:r>
          </a:p>
        </p:txBody>
      </p:sp>
    </p:spTree>
    <p:extLst>
      <p:ext uri="{BB962C8B-B14F-4D97-AF65-F5344CB8AC3E}">
        <p14:creationId xmlns:p14="http://schemas.microsoft.com/office/powerpoint/2010/main" val="20885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B14323-23D7-4D48-901A-5921F524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Szakképzési munkaszerződés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18CF12-55A3-4CFD-8262-BE6C5B7E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000" dirty="0"/>
              <a:t>A munkaviszonyból adódóan </a:t>
            </a:r>
            <a:r>
              <a:rPr lang="hu-HU" sz="2000" b="1" dirty="0"/>
              <a:t>szabadság </a:t>
            </a:r>
            <a:r>
              <a:rPr lang="hu-HU" sz="2000" dirty="0"/>
              <a:t>is érvényesíthető, azonban a kiadásnál figyelembe kell venni az őszi, téli és tavaszi szünetet, valamint azt, hogy a </a:t>
            </a:r>
            <a:r>
              <a:rPr lang="hu-HU" sz="2000" b="1" dirty="0"/>
              <a:t>nyári szünetben minimum 20 munkanapot </a:t>
            </a:r>
            <a:r>
              <a:rPr lang="hu-HU" sz="2000" dirty="0"/>
              <a:t>egybefüggően (hatályba lépés: 2023.09.01.) kell kiadni a tanuló kérésének megfelelően. </a:t>
            </a:r>
          </a:p>
          <a:p>
            <a:pPr algn="just"/>
            <a:r>
              <a:rPr lang="hu-HU" sz="2000" b="1" dirty="0"/>
              <a:t>A szabadság mértéke tanulói jogviszony esetén 45 munkanap</a:t>
            </a:r>
            <a:r>
              <a:rPr lang="hu-HU" sz="2000" dirty="0"/>
              <a:t> életkortól függetlenül (hatályba lépés: 2023.09.01.), felnőttképzési jogviszony esetén 30 munkanap naptári évenként. A szabadság idejére távolléti díj illeti meg a tanulókat.</a:t>
            </a:r>
          </a:p>
          <a:p>
            <a:pPr algn="just"/>
            <a:r>
              <a:rPr lang="hu-HU" sz="2000" dirty="0"/>
              <a:t>Szintén a munkaviszonyhoz kapcsolódik a munkaidő-beosztás szerinti napokra járó </a:t>
            </a:r>
            <a:r>
              <a:rPr lang="hu-HU" sz="2000" b="1" dirty="0"/>
              <a:t>naptári évenként 15 munkanap betegszabadság</a:t>
            </a:r>
            <a:r>
              <a:rPr lang="hu-HU" sz="2000" dirty="0"/>
              <a:t>, majd ezt követően érvényesíthető táppénz.</a:t>
            </a:r>
          </a:p>
          <a:p>
            <a:pPr algn="just"/>
            <a:r>
              <a:rPr lang="hu-HU" sz="2000" dirty="0"/>
              <a:t>A munkaszerződés aláírásával a felekre nézve kártérítési felelősség is keletkezik. A duális képzőnek felelősségbiztosítást kell kötnie a tanulók részére a tanulók által okozott, de meg nem térített károk fedezetére.</a:t>
            </a:r>
          </a:p>
        </p:txBody>
      </p:sp>
    </p:spTree>
    <p:extLst>
      <p:ext uri="{BB962C8B-B14F-4D97-AF65-F5344CB8AC3E}">
        <p14:creationId xmlns:p14="http://schemas.microsoft.com/office/powerpoint/2010/main" val="41650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Duális képzőhelyek típusa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Önálló duális képzőhely</a:t>
            </a:r>
          </a:p>
          <a:p>
            <a:r>
              <a:rPr lang="hu-HU" sz="2000" b="1" dirty="0"/>
              <a:t>Ágazati Képzőközpont (ÁKK)</a:t>
            </a:r>
          </a:p>
          <a:p>
            <a:r>
              <a:rPr lang="hu-HU" sz="2000" b="1" dirty="0"/>
              <a:t>Vállalati Képzőközpont (VKK)</a:t>
            </a:r>
          </a:p>
          <a:p>
            <a:pPr marL="0" indent="0">
              <a:buNone/>
            </a:pPr>
            <a:r>
              <a:rPr lang="hu-HU" sz="2000" dirty="0"/>
              <a:t>	Nagyvállalkozás saját szervezetén belül működteti:</a:t>
            </a:r>
          </a:p>
          <a:p>
            <a:pPr marL="0" indent="0">
              <a:buNone/>
            </a:pPr>
            <a:r>
              <a:rPr lang="hu-HU" sz="2000" dirty="0"/>
              <a:t>	önállóan vagy más gazdálkodó szerv megbízása alapján szakirányú oktatás céljából </a:t>
            </a:r>
          </a:p>
          <a:p>
            <a:pPr marL="0" indent="0">
              <a:buNone/>
            </a:pPr>
            <a:r>
              <a:rPr lang="hu-HU" sz="2000" dirty="0"/>
              <a:t>	ha saját tanműhellyel rendelkezik, továbbá</a:t>
            </a:r>
          </a:p>
          <a:p>
            <a:pPr marL="0" indent="0">
              <a:buNone/>
            </a:pPr>
            <a:r>
              <a:rPr lang="hu-HU" sz="2000" dirty="0"/>
              <a:t>	ha az utolsó éves nettó árbevételének legalább 90%-a vállalkozási tevékenységből 	származik</a:t>
            </a:r>
          </a:p>
          <a:p>
            <a:r>
              <a:rPr lang="hu-HU" sz="2000" b="1" dirty="0"/>
              <a:t>Duális képzőhely által működtetett tanműhely</a:t>
            </a:r>
          </a:p>
          <a:p>
            <a:r>
              <a:rPr lang="hu-HU" sz="2000" b="1" dirty="0"/>
              <a:t>Tudásközpont</a:t>
            </a:r>
            <a:r>
              <a:rPr lang="hu-HU" sz="2000" dirty="0"/>
              <a:t>: a felsőoktatási intézmény és a szakképzési centrum együttesen legalább 50%-</a:t>
            </a:r>
            <a:r>
              <a:rPr lang="hu-HU" sz="2000" dirty="0" err="1"/>
              <a:t>os</a:t>
            </a:r>
            <a:r>
              <a:rPr lang="hu-HU" sz="2000" dirty="0"/>
              <a:t> hányadával létrehozott nonprofit gazdasági társaság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0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88BEC5-479A-4160-A02F-A377BD9F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Saját munkavállaló képzése felnőttképzési jogviszony keretében szakképzési munkaszerződéssel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20E83E-6F3E-4932-B4D1-AB3B9240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Saját munkavállaló szakirányú oktatása 2023. július 1-jétől </a:t>
            </a:r>
            <a:r>
              <a:rPr lang="hu-HU" sz="1800" b="1" dirty="0"/>
              <a:t>kétféleképpen</a:t>
            </a:r>
            <a:r>
              <a:rPr lang="hu-HU" sz="1800" dirty="0"/>
              <a:t> történhet duális képzés keretében. </a:t>
            </a:r>
          </a:p>
          <a:p>
            <a:pPr marL="202406" indent="-202406" algn="just">
              <a:buNone/>
            </a:pPr>
            <a:r>
              <a:rPr lang="hu-HU" sz="1800" b="1" dirty="0"/>
              <a:t>I. ) Ha a foglalkoztató duális képzőhely </a:t>
            </a:r>
            <a:r>
              <a:rPr lang="hu-HU" sz="1800" dirty="0"/>
              <a:t>(nyilvántartásba vette duális képzőhelyként a területi gazdasági kamara), köthet szakképzési munkaszerződést a saját munkavállalójával, így párhuzamosan kétféle jogviszonyt fenntartva. Ez a </a:t>
            </a:r>
            <a:r>
              <a:rPr lang="hu-HU" sz="1800" dirty="0" err="1"/>
              <a:t>szocho</a:t>
            </a:r>
            <a:r>
              <a:rPr lang="hu-HU" sz="1800" dirty="0"/>
              <a:t>-kedvezmény igénybevételére is jogosít. </a:t>
            </a:r>
          </a:p>
          <a:p>
            <a:pPr marL="202406" indent="0" algn="just">
              <a:buNone/>
            </a:pPr>
            <a:r>
              <a:rPr lang="hu-HU" sz="1800" dirty="0"/>
              <a:t>A saját dolgozóval kötött, az eredeti munkakörre vonatkozó munkaviszonnyal párhuzamos szakképzési munkaszerződés esetén több lehetséges megoldás van a jogviszonyokra vonatkozó munkaidő megállapítása tekintetében: </a:t>
            </a:r>
          </a:p>
          <a:p>
            <a:pPr marL="945356" indent="-208360">
              <a:buFont typeface="+mj-lt"/>
              <a:buAutoNum type="alphaLcParenR"/>
            </a:pPr>
            <a:r>
              <a:rPr lang="hu-HU" sz="1800" dirty="0"/>
              <a:t>Az eredeti munkaszerződést átalakíthatják – ideiglenesen – részmunkaidőssé, és mellé kötnek egy szintén részmunkaidős szakképzési munkaszerződést. </a:t>
            </a:r>
          </a:p>
          <a:p>
            <a:pPr marL="945356" indent="-208360">
              <a:buFont typeface="+mj-lt"/>
              <a:buAutoNum type="alphaLcParenR"/>
            </a:pPr>
            <a:r>
              <a:rPr lang="hu-HU" sz="1800" dirty="0"/>
              <a:t> Megmaradhat az eredeti munkaviszony teljes munkaidős munkaviszonyként is, a szakképzési munkaszerződés pedig ezen felül vállalt részmunkaidős munkaviszony lesz. </a:t>
            </a:r>
          </a:p>
          <a:p>
            <a:pPr marL="945356" indent="-208360">
              <a:buFont typeface="+mj-lt"/>
              <a:buAutoNum type="alphaLcParenR"/>
            </a:pPr>
            <a:r>
              <a:rPr lang="hu-HU" sz="1800" dirty="0"/>
              <a:t>Arra is lehetőséget ad az Mt. [(88. § (1), 92. § (4)], hogy a felek az általános teljes munkaidőnél rövidebb teljes napi munkaidőben állapodjanak meg, így a teljes munkaidős munkaviszony megtartása mellett a heti munkaidőt kevesebb mint 40 órában állapítsák meg, így a szakképzési munkaszerződés idejére csökkenthető az eredeti munkaviszony heti munkaideje anélkül, hogy részmunkaidőssé alakítanák azt. </a:t>
            </a:r>
          </a:p>
          <a:p>
            <a:pPr marL="202406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81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F6B197-82FE-44B9-AAF9-27B8CF68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Saját munkavállaló képzése felnőttképzési jogviszony keretében meglévő munkaszerződés módosításával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FFC31C-F825-4FB0-BD0C-23878566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5756" indent="-335756" algn="just">
              <a:buNone/>
            </a:pPr>
            <a:r>
              <a:rPr lang="hu-HU" b="1" dirty="0"/>
              <a:t>II.) </a:t>
            </a:r>
            <a:r>
              <a:rPr lang="hu-HU" sz="2000" b="1" dirty="0"/>
              <a:t>Lehetőség van továbbá az eredeti munkaszerződés </a:t>
            </a:r>
            <a:r>
              <a:rPr lang="hu-HU" sz="2000" dirty="0"/>
              <a:t>– duális képzési célú </a:t>
            </a:r>
            <a:r>
              <a:rPr lang="hu-HU" sz="2000" b="1" dirty="0"/>
              <a:t>– módosítására</a:t>
            </a:r>
            <a:r>
              <a:rPr lang="hu-HU" sz="2000" dirty="0"/>
              <a:t>. Bár a módosított munkaszerződés alapján kerül megszervezésre a saját dolgozó szakirányú oktatása, azonban az nem válik szakképzési munkaszerződéssé.</a:t>
            </a:r>
          </a:p>
          <a:p>
            <a:pPr marL="736997" indent="-266700" algn="just">
              <a:buFont typeface="+mj-lt"/>
              <a:buAutoNum type="alphaLcParenR"/>
            </a:pPr>
            <a:r>
              <a:rPr lang="hu-HU" sz="2000" dirty="0"/>
              <a:t>Ebben az esetben a képzésben részt vevő személy munkaszerződését, illetve kinevezését úgy kell módosítani, hogy abban – az eredeti munkaköri feladatok ellátása mellett vagy helyett – szerepeltetni kell a szakirányú oktatás teljesítéséhez a munkáltató által biztosított feltételeket. </a:t>
            </a:r>
          </a:p>
          <a:p>
            <a:pPr marL="736997" indent="-266700" algn="just">
              <a:buFont typeface="+mj-lt"/>
              <a:buAutoNum type="alphaLcParenR"/>
            </a:pPr>
            <a:r>
              <a:rPr lang="hu-HU" sz="2000" dirty="0"/>
              <a:t>Amennyiben a saját munkavállaló képzése a meglévő munkaszerződése vagy kinevezése módosításával zajlik, a szakképzési munkaszerződésre (</a:t>
            </a:r>
            <a:r>
              <a:rPr lang="hu-HU" sz="2000" dirty="0" err="1"/>
              <a:t>Szkt</a:t>
            </a:r>
            <a:r>
              <a:rPr lang="hu-HU" sz="2000" dirty="0"/>
              <a:t>. 83-89. §-</a:t>
            </a:r>
            <a:r>
              <a:rPr lang="hu-HU" sz="2000" dirty="0" err="1"/>
              <a:t>ai</a:t>
            </a:r>
            <a:r>
              <a:rPr lang="hu-HU" sz="2000" dirty="0"/>
              <a:t>), illetve a duális képzőhelyekre vonatkozó egyes rendelkezéseket sem kell alkalmazni, </a:t>
            </a:r>
            <a:r>
              <a:rPr lang="hu-HU" sz="2000" b="1" dirty="0"/>
              <a:t>nem kell duális képzőhelyek nyilvántartásában szerepelnie, nem vehet igénybe adókedvezményt.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25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B6E713-A0F3-4FDF-A5B8-AEC7A413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 szakképzés szabályozása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9BDFD9-A5FB-4614-AE02-99F87789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/>
              <a:t>2019.évi LXXX. törvény a szakképzésről (</a:t>
            </a:r>
            <a:r>
              <a:rPr lang="hu-HU" sz="2400" dirty="0" err="1"/>
              <a:t>Szkt</a:t>
            </a:r>
            <a:r>
              <a:rPr lang="hu-HU" sz="2400" dirty="0"/>
              <a:t>.)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/>
              <a:t>12/2020. (II.7.) Korm. Rendelet a szakképzésről szóló törvény végrehajtásáról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/>
              <a:t>2013. évi LXXVII. törvény a felnőttképzésről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/>
              <a:t>2012. évi I. törvény a Munka Törvénykönyvéről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dirty="0"/>
              <a:t>  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/>
              <a:t>A törvény elkülöníti: 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/>
              <a:t>a tanulói jogviszonyt, felnőttképzési jogviszonyt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/>
              <a:t>a  felnőttek szakmai oktatását (képzésben részt vevő)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/>
              <a:t> valamint a munkáltató által szervezett saját munkavállalói képzést.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2229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0FE46919-CBB1-48D6-99A9-B833C00B58FC}"/>
              </a:ext>
            </a:extLst>
          </p:cNvPr>
          <p:cNvSpPr txBox="1">
            <a:spLocks/>
          </p:cNvSpPr>
          <p:nvPr/>
        </p:nvSpPr>
        <p:spPr>
          <a:xfrm>
            <a:off x="2352675" y="2360669"/>
            <a:ext cx="7486650" cy="1411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indent="0" algn="ctr" defTabSz="685800">
              <a:spcBef>
                <a:spcPts val="1350"/>
              </a:spcBef>
              <a:buNone/>
            </a:pPr>
            <a:r>
              <a:rPr lang="hu-HU" sz="4400" dirty="0">
                <a:solidFill>
                  <a:srgbClr val="514843"/>
                </a:solidFill>
              </a:rPr>
              <a:t>Köszönöm a megtisztelő figyelmet!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5B03552-076F-496F-B7E9-73B3C981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29" y="3966611"/>
            <a:ext cx="1372142" cy="12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4FA797-7104-4525-9BC6-259DCB0B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 szakképzés új rendszere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A9EB78A-B1A9-41FC-B378-C5AFEE7D3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6" y="1506174"/>
            <a:ext cx="9030947" cy="50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6813E6-585E-49EF-A67D-CA805609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Mi a különbség a szakmai oktatás és a szakmai képzés, a szakma és a szakképesítés között között?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44CD381-6D6D-4725-A5A4-1B75BBBF83D3}"/>
              </a:ext>
            </a:extLst>
          </p:cNvPr>
          <p:cNvSpPr/>
          <p:nvPr/>
        </p:nvSpPr>
        <p:spPr>
          <a:xfrm>
            <a:off x="5219307" y="1396563"/>
            <a:ext cx="161905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Szakképzés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69F4020-F1CB-4074-9A07-0CBEA1659D35}"/>
              </a:ext>
            </a:extLst>
          </p:cNvPr>
          <p:cNvSpPr/>
          <p:nvPr/>
        </p:nvSpPr>
        <p:spPr>
          <a:xfrm>
            <a:off x="2881460" y="2672089"/>
            <a:ext cx="1828800" cy="68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oktatás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AC456B5-DAD6-4C0C-BFE4-302AE34CC8B1}"/>
              </a:ext>
            </a:extLst>
          </p:cNvPr>
          <p:cNvSpPr/>
          <p:nvPr/>
        </p:nvSpPr>
        <p:spPr>
          <a:xfrm>
            <a:off x="7349764" y="2653233"/>
            <a:ext cx="1960776" cy="5750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képzés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99BFE9E-F7ED-41FA-9D22-12E18ADC75E1}"/>
              </a:ext>
            </a:extLst>
          </p:cNvPr>
          <p:cNvSpPr/>
          <p:nvPr/>
        </p:nvSpPr>
        <p:spPr>
          <a:xfrm>
            <a:off x="1784807" y="3650878"/>
            <a:ext cx="1483152" cy="714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Közismereti oktatás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56D7EEA-E42F-456B-8EF8-6C50E49DFB04}"/>
              </a:ext>
            </a:extLst>
          </p:cNvPr>
          <p:cNvSpPr/>
          <p:nvPr/>
        </p:nvSpPr>
        <p:spPr>
          <a:xfrm>
            <a:off x="3437308" y="3620508"/>
            <a:ext cx="1483152" cy="7448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Ágazati alapoktatás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43AD6A9-6AFE-4E29-AD8E-ECBA9284DC61}"/>
              </a:ext>
            </a:extLst>
          </p:cNvPr>
          <p:cNvSpPr/>
          <p:nvPr/>
        </p:nvSpPr>
        <p:spPr>
          <a:xfrm>
            <a:off x="5033127" y="3630088"/>
            <a:ext cx="1680325" cy="735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Szakirányú oktatás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69D11D2-EED3-4A1D-9CF8-719696E36956}"/>
              </a:ext>
            </a:extLst>
          </p:cNvPr>
          <p:cNvSpPr/>
          <p:nvPr/>
        </p:nvSpPr>
        <p:spPr>
          <a:xfrm>
            <a:off x="2834326" y="4625640"/>
            <a:ext cx="2083324" cy="603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Ágazati alapvizsga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A203A7B-9978-4EEA-BB3E-8F5B0887EEB3}"/>
              </a:ext>
            </a:extLst>
          </p:cNvPr>
          <p:cNvCxnSpPr>
            <a:cxnSpLocks/>
          </p:cNvCxnSpPr>
          <p:nvPr/>
        </p:nvCxnSpPr>
        <p:spPr>
          <a:xfrm flipH="1">
            <a:off x="4710261" y="2300907"/>
            <a:ext cx="509047" cy="254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EC0AD229-9558-457C-B96A-CD9A8D373B27}"/>
              </a:ext>
            </a:extLst>
          </p:cNvPr>
          <p:cNvCxnSpPr>
            <a:cxnSpLocks/>
          </p:cNvCxnSpPr>
          <p:nvPr/>
        </p:nvCxnSpPr>
        <p:spPr>
          <a:xfrm>
            <a:off x="6803010" y="2300907"/>
            <a:ext cx="603316" cy="254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FFEFCDE1-A7F8-47A9-9225-04B89272395A}"/>
              </a:ext>
            </a:extLst>
          </p:cNvPr>
          <p:cNvCxnSpPr>
            <a:cxnSpLocks/>
          </p:cNvCxnSpPr>
          <p:nvPr/>
        </p:nvCxnSpPr>
        <p:spPr>
          <a:xfrm flipH="1">
            <a:off x="2685229" y="3360246"/>
            <a:ext cx="313683" cy="260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A52B4B1D-9E20-402E-A70F-3F34657980DA}"/>
              </a:ext>
            </a:extLst>
          </p:cNvPr>
          <p:cNvCxnSpPr>
            <a:cxnSpLocks/>
          </p:cNvCxnSpPr>
          <p:nvPr/>
        </p:nvCxnSpPr>
        <p:spPr>
          <a:xfrm>
            <a:off x="3913074" y="3349566"/>
            <a:ext cx="94269" cy="281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665FED8E-7F2E-47BD-836B-E8FA7533BDA3}"/>
              </a:ext>
            </a:extLst>
          </p:cNvPr>
          <p:cNvCxnSpPr>
            <a:cxnSpLocks/>
          </p:cNvCxnSpPr>
          <p:nvPr/>
        </p:nvCxnSpPr>
        <p:spPr>
          <a:xfrm>
            <a:off x="4681981" y="3276176"/>
            <a:ext cx="673394" cy="37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7816A336-3A0B-4719-B022-ABFCA59FBB55}"/>
              </a:ext>
            </a:extLst>
          </p:cNvPr>
          <p:cNvCxnSpPr>
            <a:cxnSpLocks/>
          </p:cNvCxnSpPr>
          <p:nvPr/>
        </p:nvCxnSpPr>
        <p:spPr>
          <a:xfrm>
            <a:off x="3998535" y="4365378"/>
            <a:ext cx="0" cy="260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C3C57511-1055-472B-9B08-5CD0C2492E23}"/>
              </a:ext>
            </a:extLst>
          </p:cNvPr>
          <p:cNvCxnSpPr>
            <a:cxnSpLocks/>
          </p:cNvCxnSpPr>
          <p:nvPr/>
        </p:nvCxnSpPr>
        <p:spPr>
          <a:xfrm>
            <a:off x="4917651" y="5005933"/>
            <a:ext cx="9297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88D84A43-AE20-43E0-A47F-99F086328B46}"/>
              </a:ext>
            </a:extLst>
          </p:cNvPr>
          <p:cNvCxnSpPr>
            <a:cxnSpLocks/>
          </p:cNvCxnSpPr>
          <p:nvPr/>
        </p:nvCxnSpPr>
        <p:spPr>
          <a:xfrm flipH="1" flipV="1">
            <a:off x="5847367" y="4365377"/>
            <a:ext cx="2" cy="653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églalap 26">
            <a:extLst>
              <a:ext uri="{FF2B5EF4-FFF2-40B4-BE49-F238E27FC236}">
                <a16:creationId xmlns:a16="http://schemas.microsoft.com/office/drawing/2014/main" id="{B5F392FC-8F76-483D-8989-EED7811FBD17}"/>
              </a:ext>
            </a:extLst>
          </p:cNvPr>
          <p:cNvSpPr/>
          <p:nvPr/>
        </p:nvSpPr>
        <p:spPr>
          <a:xfrm>
            <a:off x="5092044" y="5257764"/>
            <a:ext cx="2252996" cy="43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vizsga</a:t>
            </a:r>
          </a:p>
        </p:txBody>
      </p: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35FBDBAB-1AFE-4605-BA55-2E4A3E39660B}"/>
              </a:ext>
            </a:extLst>
          </p:cNvPr>
          <p:cNvCxnSpPr>
            <a:cxnSpLocks/>
          </p:cNvCxnSpPr>
          <p:nvPr/>
        </p:nvCxnSpPr>
        <p:spPr>
          <a:xfrm>
            <a:off x="6341086" y="4249064"/>
            <a:ext cx="0" cy="9798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églalap 32">
            <a:extLst>
              <a:ext uri="{FF2B5EF4-FFF2-40B4-BE49-F238E27FC236}">
                <a16:creationId xmlns:a16="http://schemas.microsoft.com/office/drawing/2014/main" id="{0CBCAF1E-70B4-4601-AD7F-EC223572222F}"/>
              </a:ext>
            </a:extLst>
          </p:cNvPr>
          <p:cNvSpPr/>
          <p:nvPr/>
        </p:nvSpPr>
        <p:spPr>
          <a:xfrm>
            <a:off x="7651423" y="5257800"/>
            <a:ext cx="2252996" cy="43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Képesítő vizsga</a:t>
            </a:r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6F517B60-A785-43AD-AD15-10EEBA6FD78B}"/>
              </a:ext>
            </a:extLst>
          </p:cNvPr>
          <p:cNvCxnSpPr>
            <a:cxnSpLocks/>
          </p:cNvCxnSpPr>
          <p:nvPr/>
        </p:nvCxnSpPr>
        <p:spPr>
          <a:xfrm>
            <a:off x="8584676" y="3228267"/>
            <a:ext cx="0" cy="2000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églalap 36">
            <a:extLst>
              <a:ext uri="{FF2B5EF4-FFF2-40B4-BE49-F238E27FC236}">
                <a16:creationId xmlns:a16="http://schemas.microsoft.com/office/drawing/2014/main" id="{7C932FC1-9E87-403C-9982-7F51705A7E68}"/>
              </a:ext>
            </a:extLst>
          </p:cNvPr>
          <p:cNvSpPr/>
          <p:nvPr/>
        </p:nvSpPr>
        <p:spPr>
          <a:xfrm>
            <a:off x="1911927" y="6081832"/>
            <a:ext cx="2419917" cy="603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</a:t>
            </a:r>
          </a:p>
          <a:p>
            <a:pPr algn="ctr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oklevél/szakmai bizonyítvány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0CB7E336-8332-4528-84D8-116894EF161F}"/>
              </a:ext>
            </a:extLst>
          </p:cNvPr>
          <p:cNvSpPr/>
          <p:nvPr/>
        </p:nvSpPr>
        <p:spPr>
          <a:xfrm>
            <a:off x="4793545" y="6074024"/>
            <a:ext cx="2179909" cy="623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Részszakma</a:t>
            </a:r>
          </a:p>
          <a:p>
            <a:pPr algn="ctr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bizonyítvány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154A5919-E023-41AE-BD62-B1876A112B5D}"/>
              </a:ext>
            </a:extLst>
          </p:cNvPr>
          <p:cNvSpPr/>
          <p:nvPr/>
        </p:nvSpPr>
        <p:spPr>
          <a:xfrm>
            <a:off x="7406326" y="6049223"/>
            <a:ext cx="2320389" cy="635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Szakképesítés </a:t>
            </a:r>
          </a:p>
          <a:p>
            <a:pPr algn="ctr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képesítő bizonyítvány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A3FEE66F-749A-4D01-B4A8-CF88BC24B60C}"/>
              </a:ext>
            </a:extLst>
          </p:cNvPr>
          <p:cNvCxnSpPr>
            <a:cxnSpLocks/>
          </p:cNvCxnSpPr>
          <p:nvPr/>
        </p:nvCxnSpPr>
        <p:spPr>
          <a:xfrm>
            <a:off x="8584676" y="5693954"/>
            <a:ext cx="0" cy="404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382344BD-AB56-40D1-853F-F3BF98EF0DBD}"/>
              </a:ext>
            </a:extLst>
          </p:cNvPr>
          <p:cNvCxnSpPr>
            <a:cxnSpLocks/>
          </p:cNvCxnSpPr>
          <p:nvPr/>
        </p:nvCxnSpPr>
        <p:spPr>
          <a:xfrm>
            <a:off x="6009978" y="5699496"/>
            <a:ext cx="0" cy="399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FBDB2B7E-8CCB-40E2-815D-D72AB23EAA8C}"/>
              </a:ext>
            </a:extLst>
          </p:cNvPr>
          <p:cNvCxnSpPr>
            <a:cxnSpLocks/>
          </p:cNvCxnSpPr>
          <p:nvPr/>
        </p:nvCxnSpPr>
        <p:spPr>
          <a:xfrm>
            <a:off x="3357514" y="5815399"/>
            <a:ext cx="0" cy="283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BAA12C50-4D28-489A-86DC-1243C458E52D}"/>
              </a:ext>
            </a:extLst>
          </p:cNvPr>
          <p:cNvCxnSpPr>
            <a:cxnSpLocks/>
          </p:cNvCxnSpPr>
          <p:nvPr/>
        </p:nvCxnSpPr>
        <p:spPr>
          <a:xfrm flipV="1">
            <a:off x="3343564" y="5778459"/>
            <a:ext cx="2685268" cy="127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églalap 57">
            <a:extLst>
              <a:ext uri="{FF2B5EF4-FFF2-40B4-BE49-F238E27FC236}">
                <a16:creationId xmlns:a16="http://schemas.microsoft.com/office/drawing/2014/main" id="{C0752F8C-A600-4748-8E8E-81224FEB084C}"/>
              </a:ext>
            </a:extLst>
          </p:cNvPr>
          <p:cNvSpPr/>
          <p:nvPr/>
        </p:nvSpPr>
        <p:spPr>
          <a:xfrm>
            <a:off x="285915" y="2303625"/>
            <a:ext cx="2291169" cy="109696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két szakma ingyenes</a:t>
            </a:r>
          </a:p>
          <a:p>
            <a:pPr algn="ctr"/>
            <a:r>
              <a:rPr lang="hu-HU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 vagy együttműködési megállapodással rendelkező fenntartó által fenntartott szakképző intézményekben</a:t>
            </a:r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id="{23ECE201-B73B-4A1B-B8E6-37896A20157A}"/>
              </a:ext>
            </a:extLst>
          </p:cNvPr>
          <p:cNvSpPr/>
          <p:nvPr/>
        </p:nvSpPr>
        <p:spPr>
          <a:xfrm>
            <a:off x="9458224" y="2203752"/>
            <a:ext cx="2354805" cy="109696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szakképesítés ingyenes</a:t>
            </a:r>
          </a:p>
          <a:p>
            <a:pPr algn="ctr"/>
            <a:r>
              <a:rPr lang="hu-HU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 vagy együttműködési megállapodással rendelkező fenntartó által fenntartott szakképző intézményekben</a:t>
            </a:r>
          </a:p>
        </p:txBody>
      </p:sp>
      <p:sp>
        <p:nvSpPr>
          <p:cNvPr id="61" name="Téglalap 60">
            <a:extLst>
              <a:ext uri="{FF2B5EF4-FFF2-40B4-BE49-F238E27FC236}">
                <a16:creationId xmlns:a16="http://schemas.microsoft.com/office/drawing/2014/main" id="{ED1A6442-F5F3-4478-B369-7A3B383C2FC2}"/>
              </a:ext>
            </a:extLst>
          </p:cNvPr>
          <p:cNvSpPr/>
          <p:nvPr/>
        </p:nvSpPr>
        <p:spPr>
          <a:xfrm>
            <a:off x="4906491" y="2573072"/>
            <a:ext cx="2239682" cy="71450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képzési idő legfeljebb a nappali képzés idejének 25%-ára csökkenthető</a:t>
            </a:r>
          </a:p>
        </p:txBody>
      </p:sp>
      <p:sp>
        <p:nvSpPr>
          <p:cNvPr id="62" name="Téglalap 61">
            <a:extLst>
              <a:ext uri="{FF2B5EF4-FFF2-40B4-BE49-F238E27FC236}">
                <a16:creationId xmlns:a16="http://schemas.microsoft.com/office/drawing/2014/main" id="{84966B4B-15B8-46A1-A1C7-81620D4B4810}"/>
              </a:ext>
            </a:extLst>
          </p:cNvPr>
          <p:cNvSpPr/>
          <p:nvPr/>
        </p:nvSpPr>
        <p:spPr>
          <a:xfrm>
            <a:off x="6761080" y="3490377"/>
            <a:ext cx="1758557" cy="110281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kötelező foglalkozások száma legfeljebb a nappali képzés óraszámok 40%-</a:t>
            </a:r>
            <a:r>
              <a:rPr lang="hu-HU" sz="14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hu-HU" sz="14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csökkenthető</a:t>
            </a:r>
          </a:p>
        </p:txBody>
      </p:sp>
    </p:spTree>
    <p:extLst>
      <p:ext uri="{BB962C8B-B14F-4D97-AF65-F5344CB8AC3E}">
        <p14:creationId xmlns:p14="http://schemas.microsoft.com/office/powerpoint/2010/main" val="9608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6C3C00-ABD5-4B52-85A6-2EBDE012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Tanuló (tanulói jogviszony)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F83BA6-ABFD-45C9-9051-D8796D40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>
                <a:solidFill>
                  <a:prstClr val="black"/>
                </a:solidFill>
              </a:rPr>
              <a:t>Kik tartoznak ide?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Nappali rendszerű szakmai oktatásban részt vevő fiatalok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Tanulói jogviszonnyal rendelkeznek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>
                <a:solidFill>
                  <a:prstClr val="black"/>
                </a:solidFill>
              </a:rPr>
              <a:t>Jellemzők: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Ingyenesség (első két szakma esetén)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Ösztöndíj / munkabér (duális képzésben)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Tanulói juttatások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Tankötelezettség érintheti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>
                <a:solidFill>
                  <a:prstClr val="black"/>
                </a:solidFill>
              </a:rPr>
              <a:t>Jogviszony alapja: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Tanulói jogviszony az intézménnyel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Duális képzés esetén szakképzési munkaszerződés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2385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C6A63-A577-4EE1-8E55-2B95716C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Képzésben részt vevők (felnőttek szakmai oktatása)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489BF5-B1D4-4CE4-8878-20B98CAAE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40873"/>
            <a:ext cx="9982200" cy="4950691"/>
          </a:xfrm>
        </p:spPr>
        <p:txBody>
          <a:bodyPr>
            <a:normAutofit fontScale="85000" lnSpcReduction="20000"/>
          </a:bodyPr>
          <a:lstStyle/>
          <a:p>
            <a:pPr marL="0" indent="0" algn="just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000" b="1" dirty="0">
                <a:solidFill>
                  <a:prstClr val="black"/>
                </a:solidFill>
              </a:rPr>
              <a:t>Felnőttek szakmai oktatása</a:t>
            </a:r>
            <a:r>
              <a:rPr lang="hu-HU" sz="2000" dirty="0">
                <a:solidFill>
                  <a:prstClr val="black"/>
                </a:solidFill>
              </a:rPr>
              <a:t> a szakképzési törvény szerinti, </a:t>
            </a:r>
            <a:r>
              <a:rPr lang="hu-HU" sz="2000" b="1" dirty="0">
                <a:solidFill>
                  <a:prstClr val="black"/>
                </a:solidFill>
              </a:rPr>
              <a:t>Szakmajegyzékben szereplő szakma</a:t>
            </a:r>
            <a:r>
              <a:rPr lang="hu-HU" sz="2000" dirty="0">
                <a:solidFill>
                  <a:prstClr val="black"/>
                </a:solidFill>
              </a:rPr>
              <a:t> megszerzésére irányuló képzés, amelyet nem nappali rendszerben, hanem felnőtt munkarendben szerveznek.</a:t>
            </a:r>
          </a:p>
          <a:p>
            <a:pPr marL="0" indent="0" algn="just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hu-HU" sz="2000" b="1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000" b="1" dirty="0">
                <a:solidFill>
                  <a:prstClr val="black"/>
                </a:solidFill>
              </a:rPr>
              <a:t>Kik?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Betöltötte a tankötelezettségi kort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Nem nappali rendszerben tanul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Rendelkezik a szakmához előírt bemeneti végzettséggel</a:t>
            </a:r>
            <a:endParaRPr lang="hu-HU" sz="1300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hu-HU" sz="2000" b="1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000" b="1" dirty="0">
                <a:solidFill>
                  <a:prstClr val="black"/>
                </a:solidFill>
              </a:rPr>
              <a:t>Jogviszony: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Felnőttképzési jogviszony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Nem tanulói jogviszony!</a:t>
            </a:r>
            <a:endParaRPr lang="hu-HU" sz="1300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hu-HU" sz="1300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000" b="1" dirty="0">
                <a:solidFill>
                  <a:prstClr val="black"/>
                </a:solidFill>
              </a:rPr>
              <a:t>Jellemzők: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Rugalmasabb időbeosztás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Rövidebb képzési idő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Lehet térítésköteles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Nincs tanulói ösztöndíj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Más finanszírozási szabályok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000" dirty="0">
                <a:solidFill>
                  <a:prstClr val="black"/>
                </a:solidFill>
              </a:rPr>
              <a:t>Itt különösen fontos az adminisztráció és a szerződéses háttér elkülönítése.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85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F19061-5FF7-4F27-8A37-2B41EB97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Képzésben részt vevők (felnőttek szakmai oktatása)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67AAB1-A997-4EF5-B72F-6C60F75B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>
                <a:solidFill>
                  <a:prstClr val="black"/>
                </a:solidFill>
              </a:rPr>
              <a:t>Finanszírozási sajátosságok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Az első két szakma megszerzése államilag finanszírozható.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Gyakori a munkáltatói finanszírozás.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Projektalapú (EU-s) konstrukciókban is gyakran jelenik meg.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Saját költséges forma is jellemző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hu-HU" sz="2400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>
                <a:solidFill>
                  <a:prstClr val="black"/>
                </a:solidFill>
              </a:rPr>
              <a:t>Jellemző szervezési modell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Kisebb csoportlétszám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Munka melletti tanulás támogatása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Gyakorlat beszámítható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Duális forma ritkább, de lehetséges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362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C1FA54-06CA-4E5A-A21B-491AA49F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prstClr val="black"/>
                </a:solidFill>
              </a:rPr>
              <a:t>Képzésben részt vevők (felnőttek szakmai képzése)</a:t>
            </a:r>
            <a:endParaRPr lang="hu-HU" sz="2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A120AA-FB14-4617-9603-7A0F84BCD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>
                <a:solidFill>
                  <a:prstClr val="black"/>
                </a:solidFill>
              </a:rPr>
              <a:t>Vizsgarendszer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A képzés végén: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prstClr val="black"/>
                </a:solidFill>
              </a:rPr>
              <a:t>képesítő vizsga</a:t>
            </a:r>
            <a:r>
              <a:rPr lang="hu-HU" sz="2400" dirty="0">
                <a:solidFill>
                  <a:prstClr val="black"/>
                </a:solidFill>
              </a:rPr>
              <a:t> (független vizsgaközpontnál)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államilag elismert szakma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hu-HU" sz="2400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400" b="1" dirty="0">
                <a:solidFill>
                  <a:prstClr val="black"/>
                </a:solidFill>
              </a:rPr>
              <a:t>Összefoglalva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munkaerőpiac-orientált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rövidebb, rugalmasabb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kevésbé iskolarendszerű hangulatú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nagyobb önállóságot igényel a résztvevőtől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800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DF225-534F-46B5-9E5B-9F2EFAE9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Saját munkavállalók képzése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22627E-B7A6-4CAF-8BFA-300A1F1DD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200" b="1" dirty="0">
                <a:solidFill>
                  <a:prstClr val="black"/>
                </a:solidFill>
              </a:rPr>
              <a:t>Jellemzően: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</a:rPr>
              <a:t>Munkáltató kezdeményezi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</a:rPr>
              <a:t>Munkaviszony fennáll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</a:rPr>
              <a:t>Belső képzés vagy megrendelt képzés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hu-HU" sz="2200" dirty="0">
              <a:solidFill>
                <a:prstClr val="black"/>
              </a:solidFill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hu-HU" sz="2200" b="1" dirty="0">
                <a:solidFill>
                  <a:prstClr val="black"/>
                </a:solidFill>
              </a:rPr>
              <a:t>Fontos elkülönítés: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</a:rPr>
              <a:t>Nem keletkezik tanulói jogviszony, de keletkezik felnőttképzési jogviszony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</a:rPr>
              <a:t>Nem jár ösztöndíj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</a:rPr>
              <a:t>A munkavállaló munkabért kap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</a:rPr>
              <a:t>Finanszírozás munkáltatói oldalról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36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kirodalom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14_TF03431380_Win32.potx" id="{12F15188-3C41-4CAC-8438-F9F81F42DDB9}" vid="{89A14939-A05E-4A51-AD2F-C1747D11FC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Microsoft Office PowerPoint</Application>
  <PresentationFormat>Szélesvásznú</PresentationFormat>
  <Paragraphs>184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Palatino Linotype</vt:lpstr>
      <vt:lpstr>Times New Roman</vt:lpstr>
      <vt:lpstr>Wingdings</vt:lpstr>
      <vt:lpstr>Szakirodalom 16x9</vt:lpstr>
      <vt:lpstr>Képzési formák elkülönülése a gyakorlatban</vt:lpstr>
      <vt:lpstr>A szakképzés szabályozása</vt:lpstr>
      <vt:lpstr>A szakképzés új rendszere</vt:lpstr>
      <vt:lpstr>Mi a különbség a szakmai oktatás és a szakmai képzés, a szakma és a szakképesítés között között?</vt:lpstr>
      <vt:lpstr>Tanuló (tanulói jogviszony)</vt:lpstr>
      <vt:lpstr>Képzésben részt vevők (felnőttek szakmai oktatása)</vt:lpstr>
      <vt:lpstr>Képzésben részt vevők (felnőttek szakmai oktatása)</vt:lpstr>
      <vt:lpstr>Képzésben részt vevők (felnőttek szakmai képzése)</vt:lpstr>
      <vt:lpstr>Saját munkavállalók képzése</vt:lpstr>
      <vt:lpstr>A három forma összehasonlítása</vt:lpstr>
      <vt:lpstr>A duális szakmai oktatás </vt:lpstr>
      <vt:lpstr>Szakképzési munkaszerződés</vt:lpstr>
      <vt:lpstr>Szakképzési munkaszerződés</vt:lpstr>
      <vt:lpstr>Szakképzési munkaszerződés</vt:lpstr>
      <vt:lpstr>Szakképzési munkaszerződés</vt:lpstr>
      <vt:lpstr>Szakképzési munkaszerződés</vt:lpstr>
      <vt:lpstr>Duális képzőhelyek típusa</vt:lpstr>
      <vt:lpstr>Saját munkavállaló képzése felnőttképzési jogviszony keretében szakképzési munkaszerződéssel</vt:lpstr>
      <vt:lpstr>Saját munkavállaló képzése felnőttképzési jogviszony keretében meglévő munkaszerződés módosításával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Képzési formák elkülönülése a gyakorlatban</dc:title>
  <dc:subject/>
  <dc:creator>Szerdai Zsuzsanna</dc:creator>
  <cp:keywords/>
  <dc:description>generated using python-pptx</dc:description>
  <cp:lastModifiedBy>Felhasználó</cp:lastModifiedBy>
  <cp:revision>113</cp:revision>
  <dcterms:created xsi:type="dcterms:W3CDTF">2013-01-27T09:14:16Z</dcterms:created>
  <dcterms:modified xsi:type="dcterms:W3CDTF">2026-03-16T07:03:25Z</dcterms:modified>
  <cp:category/>
</cp:coreProperties>
</file>