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grandir" panose="020B0604020202020204" charset="-18"/>
      <p:regular r:id="rId15"/>
    </p:embeddedFont>
    <p:embeddedFont>
      <p:font typeface="Agrandir Bold" panose="020B0604020202020204" charset="-18"/>
      <p:regular r:id="rId16"/>
    </p:embeddedFont>
    <p:embeddedFont>
      <p:font typeface="Agrandir Italics" panose="020B0604020202020204" charset="-18"/>
      <p:regular r:id="rId17"/>
    </p:embeddedFont>
    <p:embeddedFont>
      <p:font typeface="Agrandir Medium" panose="020B0604020202020204" charset="-1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8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33" b="-1633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3871197" y="-3629497"/>
            <a:ext cx="7540371" cy="8229600"/>
          </a:xfrm>
          <a:custGeom>
            <a:avLst/>
            <a:gdLst/>
            <a:ahLst/>
            <a:cxnLst/>
            <a:rect l="l" t="t" r="r" b="b"/>
            <a:pathLst>
              <a:path w="7540371" h="8229600">
                <a:moveTo>
                  <a:pt x="0" y="0"/>
                </a:moveTo>
                <a:lnTo>
                  <a:pt x="7540371" y="0"/>
                </a:lnTo>
                <a:lnTo>
                  <a:pt x="75403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2305319" y="1705330"/>
            <a:ext cx="13677363" cy="414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85"/>
              </a:lnSpc>
              <a:spcBef>
                <a:spcPct val="0"/>
              </a:spcBef>
            </a:pPr>
            <a:r>
              <a:rPr lang="en-US" sz="10989" b="1">
                <a:solidFill>
                  <a:srgbClr val="2A439A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DUÁLIS KÉPZÉS FINANSZÍROZÁSA</a:t>
            </a:r>
          </a:p>
        </p:txBody>
      </p:sp>
      <p:sp>
        <p:nvSpPr>
          <p:cNvPr id="5" name="Freeform 5"/>
          <p:cNvSpPr/>
          <p:nvPr/>
        </p:nvSpPr>
        <p:spPr>
          <a:xfrm>
            <a:off x="-2618705" y="3705861"/>
            <a:ext cx="7540371" cy="8229600"/>
          </a:xfrm>
          <a:custGeom>
            <a:avLst/>
            <a:gdLst/>
            <a:ahLst/>
            <a:cxnLst/>
            <a:rect l="l" t="t" r="r" b="b"/>
            <a:pathLst>
              <a:path w="7540371" h="8229600">
                <a:moveTo>
                  <a:pt x="0" y="0"/>
                </a:moveTo>
                <a:lnTo>
                  <a:pt x="7540371" y="0"/>
                </a:lnTo>
                <a:lnTo>
                  <a:pt x="75403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4697359" y="7295713"/>
            <a:ext cx="8893282" cy="167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2"/>
              </a:lnSpc>
            </a:pPr>
            <a:r>
              <a:rPr lang="en-US" sz="3052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Karacs Judit</a:t>
            </a:r>
          </a:p>
          <a:p>
            <a:pPr algn="ctr">
              <a:lnSpc>
                <a:spcPts val="4272"/>
              </a:lnSpc>
            </a:pPr>
            <a:r>
              <a:rPr lang="en-US" sz="3052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okleveles közgazdász, mérlegképes könyvelő</a:t>
            </a:r>
          </a:p>
          <a:p>
            <a:pPr algn="ctr">
              <a:lnSpc>
                <a:spcPts val="4272"/>
              </a:lnSpc>
              <a:spcBef>
                <a:spcPct val="0"/>
              </a:spcBef>
            </a:pPr>
            <a:endParaRPr lang="en-US" sz="3052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05319" y="5531983"/>
            <a:ext cx="13677363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- képzési formák pénzügyi különbségei -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1232308" y="-2503947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762041" y="2393294"/>
            <a:ext cx="16763917" cy="7459943"/>
          </a:xfrm>
          <a:custGeom>
            <a:avLst/>
            <a:gdLst/>
            <a:ahLst/>
            <a:cxnLst/>
            <a:rect l="l" t="t" r="r" b="b"/>
            <a:pathLst>
              <a:path w="16763917" h="7459943">
                <a:moveTo>
                  <a:pt x="0" y="0"/>
                </a:moveTo>
                <a:lnTo>
                  <a:pt x="16763918" y="0"/>
                </a:lnTo>
                <a:lnTo>
                  <a:pt x="16763918" y="7459943"/>
                </a:lnTo>
                <a:lnTo>
                  <a:pt x="0" y="7459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4692894" y="809625"/>
            <a:ext cx="8902212" cy="92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08-AS BEVALLÁS VÁLTOZÁS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4745098" y="5848924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610895">
            <a:off x="12718588" y="697241"/>
            <a:ext cx="4635704" cy="3794410"/>
          </a:xfrm>
          <a:custGeom>
            <a:avLst/>
            <a:gdLst/>
            <a:ahLst/>
            <a:cxnLst/>
            <a:rect l="l" t="t" r="r" b="b"/>
            <a:pathLst>
              <a:path w="4635704" h="3794410">
                <a:moveTo>
                  <a:pt x="0" y="0"/>
                </a:moveTo>
                <a:lnTo>
                  <a:pt x="4635704" y="0"/>
                </a:lnTo>
                <a:lnTo>
                  <a:pt x="4635704" y="3794409"/>
                </a:lnTo>
                <a:lnTo>
                  <a:pt x="0" y="3794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874668" y="809625"/>
            <a:ext cx="16788015" cy="160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08-AS BEVALLÁS TAPASZTALATOK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2608M-11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5143" y="6674081"/>
            <a:ext cx="16230600" cy="304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hu-HU" sz="2884" b="1" u="sng" dirty="0">
                <a:solidFill>
                  <a:srgbClr val="2A439A"/>
                </a:solidFill>
                <a:latin typeface="Agrandir Bold" panose="020B0604020202020204" charset="-18"/>
              </a:rPr>
              <a:t>Arányszám</a:t>
            </a:r>
            <a:endParaRPr lang="hu-HU" sz="2884" dirty="0">
              <a:solidFill>
                <a:srgbClr val="2A439A"/>
              </a:solidFill>
              <a:latin typeface="Agrandir Bold" panose="020B0604020202020204" charset="-18"/>
            </a:endParaRPr>
          </a:p>
          <a:p>
            <a:pPr algn="just">
              <a:lnSpc>
                <a:spcPts val="4037"/>
              </a:lnSpc>
            </a:pPr>
            <a:r>
              <a:rPr lang="hu-HU" sz="2884" dirty="0">
                <a:solidFill>
                  <a:srgbClr val="2A439A"/>
                </a:solidFill>
                <a:latin typeface="Agrandir"/>
              </a:rPr>
              <a:t>Mindig a vállalt oktatási napokat arányosítjuk a teljesített munkanapokkal. Pl. februárban 16 napot kell lennie a maximum 7 órát dolgozó tanulónak a duális képzőhelyen, ő valóban teljesített a 16 napot ( nem volt kieső idő) akkor az arányszám: 16*7, azaz 112/112= 1           </a:t>
            </a:r>
          </a:p>
          <a:p>
            <a:pPr algn="just">
              <a:lnSpc>
                <a:spcPts val="4037"/>
              </a:lnSpc>
            </a:pP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5143" y="3279891"/>
            <a:ext cx="16230600" cy="359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Szakirányú</a:t>
            </a:r>
            <a:r>
              <a:rPr lang="en-US" sz="2884" b="1" dirty="0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2884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oktatásban</a:t>
            </a:r>
            <a:r>
              <a:rPr lang="en-US" sz="2884" b="1" dirty="0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2884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résztvevő</a:t>
            </a:r>
            <a:r>
              <a:rPr lang="en-US" sz="2884" b="1" dirty="0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2884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státusza</a:t>
            </a:r>
            <a:r>
              <a:rPr lang="en-US" sz="2884" b="1" dirty="0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: </a:t>
            </a: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1-es: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Tanuló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-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Nappali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tagozatos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tanuló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2-es: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Képzésben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résztvevő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személy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-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Felnőttképzés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3-as: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Képzésben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résztvevő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saját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munkavállaló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-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Saját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munkavállaló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képzése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4-es: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Szakiskolai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tanuló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[a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Szocho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tv. 17/A. § (1)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bekezdés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a)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pont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ab)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pontja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szerint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] -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Sajátos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nevelési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igényű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tanuló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  </a:t>
            </a: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1485502" y="5958913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874668" y="2298918"/>
            <a:ext cx="16230600" cy="4603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Sikerdíj lehívás saját munkavállaló képzése esetén, ahol a jogviszony már megszűnt: 900-as (Tbj törvény szerint nem biztosított) alkalmazás minősége kóddal kell egy 8-as és egy 11-es M lap. 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Nyugdíjas munkavállaló képzése: 900-as kód, 08-as lapból dupla, illetve a 11-es lapon is a 900-as kóddal kell jelenteni.</a:t>
            </a:r>
          </a:p>
          <a:p>
            <a:pPr algn="just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Ha a képzésben részvevő személy megváltozott munkaképességű személynek minősül, akkor az arányszám 1/1, mert ebben az esetben nem kell arányosítani!</a:t>
            </a: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79564" y="6647596"/>
            <a:ext cx="4826257" cy="3215494"/>
          </a:xfrm>
          <a:custGeom>
            <a:avLst/>
            <a:gdLst/>
            <a:ahLst/>
            <a:cxnLst/>
            <a:rect l="l" t="t" r="r" b="b"/>
            <a:pathLst>
              <a:path w="4826257" h="3215494">
                <a:moveTo>
                  <a:pt x="0" y="0"/>
                </a:moveTo>
                <a:lnTo>
                  <a:pt x="4826257" y="0"/>
                </a:lnTo>
                <a:lnTo>
                  <a:pt x="4826257" y="3215494"/>
                </a:lnTo>
                <a:lnTo>
                  <a:pt x="0" y="321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9615446" y="6902436"/>
            <a:ext cx="2555083" cy="2739368"/>
          </a:xfrm>
          <a:custGeom>
            <a:avLst/>
            <a:gdLst/>
            <a:ahLst/>
            <a:cxnLst/>
            <a:rect l="l" t="t" r="r" b="b"/>
            <a:pathLst>
              <a:path w="2555083" h="2739368">
                <a:moveTo>
                  <a:pt x="0" y="0"/>
                </a:moveTo>
                <a:lnTo>
                  <a:pt x="2555083" y="0"/>
                </a:lnTo>
                <a:lnTo>
                  <a:pt x="2555083" y="2739368"/>
                </a:lnTo>
                <a:lnTo>
                  <a:pt x="0" y="2739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12980154" y="6734274"/>
            <a:ext cx="4571519" cy="3042138"/>
          </a:xfrm>
          <a:custGeom>
            <a:avLst/>
            <a:gdLst/>
            <a:ahLst/>
            <a:cxnLst/>
            <a:rect l="l" t="t" r="r" b="b"/>
            <a:pathLst>
              <a:path w="4571519" h="3042138">
                <a:moveTo>
                  <a:pt x="0" y="0"/>
                </a:moveTo>
                <a:lnTo>
                  <a:pt x="4571519" y="0"/>
                </a:lnTo>
                <a:lnTo>
                  <a:pt x="4571519" y="3042138"/>
                </a:lnTo>
                <a:lnTo>
                  <a:pt x="0" y="3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874668" y="809625"/>
            <a:ext cx="16788015" cy="92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08-AS BEVALLÁS TAPASZTALATOK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33" b="-1633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3274866" y="3333313"/>
            <a:ext cx="7540371" cy="8229600"/>
          </a:xfrm>
          <a:custGeom>
            <a:avLst/>
            <a:gdLst/>
            <a:ahLst/>
            <a:cxnLst/>
            <a:rect l="l" t="t" r="r" b="b"/>
            <a:pathLst>
              <a:path w="7540371" h="8229600">
                <a:moveTo>
                  <a:pt x="0" y="0"/>
                </a:moveTo>
                <a:lnTo>
                  <a:pt x="7540371" y="0"/>
                </a:lnTo>
                <a:lnTo>
                  <a:pt x="75403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-2523292" y="-3629497"/>
            <a:ext cx="7540371" cy="8229600"/>
          </a:xfrm>
          <a:custGeom>
            <a:avLst/>
            <a:gdLst/>
            <a:ahLst/>
            <a:cxnLst/>
            <a:rect l="l" t="t" r="r" b="b"/>
            <a:pathLst>
              <a:path w="7540371" h="8229600">
                <a:moveTo>
                  <a:pt x="0" y="0"/>
                </a:moveTo>
                <a:lnTo>
                  <a:pt x="7540371" y="0"/>
                </a:lnTo>
                <a:lnTo>
                  <a:pt x="75403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4697359" y="7081034"/>
            <a:ext cx="8893282" cy="167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2"/>
              </a:lnSpc>
            </a:pPr>
            <a:r>
              <a:rPr lang="en-US" sz="3052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Karacs Judit</a:t>
            </a:r>
          </a:p>
          <a:p>
            <a:pPr algn="ctr">
              <a:lnSpc>
                <a:spcPts val="4272"/>
              </a:lnSpc>
            </a:pPr>
            <a:r>
              <a:rPr lang="en-US" sz="3052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okleveles közgazdász, mérlegképes könyvelő</a:t>
            </a:r>
          </a:p>
          <a:p>
            <a:pPr algn="ctr">
              <a:lnSpc>
                <a:spcPts val="4272"/>
              </a:lnSpc>
              <a:spcBef>
                <a:spcPct val="0"/>
              </a:spcBef>
            </a:pPr>
            <a:endParaRPr lang="en-US" sz="3052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303999" y="3756307"/>
            <a:ext cx="18895998" cy="181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5"/>
              </a:lnSpc>
              <a:spcBef>
                <a:spcPct val="0"/>
              </a:spcBef>
            </a:pPr>
            <a:r>
              <a:rPr lang="en-US" sz="9011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KÖSZÖNÖM A FIGYELMET!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AutoShape 3"/>
          <p:cNvSpPr/>
          <p:nvPr/>
        </p:nvSpPr>
        <p:spPr>
          <a:xfrm flipH="1">
            <a:off x="9749781" y="3689358"/>
            <a:ext cx="5760607" cy="23812"/>
          </a:xfrm>
          <a:prstGeom prst="line">
            <a:avLst/>
          </a:prstGeom>
          <a:ln w="47625" cap="flat">
            <a:solidFill>
              <a:srgbClr val="26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4567443" y="5824694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5" y="0"/>
                </a:lnTo>
                <a:lnTo>
                  <a:pt x="5028405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296702" y="3894528"/>
            <a:ext cx="4538614" cy="5597348"/>
          </a:xfrm>
          <a:custGeom>
            <a:avLst/>
            <a:gdLst/>
            <a:ahLst/>
            <a:cxnLst/>
            <a:rect l="l" t="t" r="r" b="b"/>
            <a:pathLst>
              <a:path w="4538614" h="5597348">
                <a:moveTo>
                  <a:pt x="0" y="0"/>
                </a:moveTo>
                <a:lnTo>
                  <a:pt x="4538614" y="0"/>
                </a:lnTo>
                <a:lnTo>
                  <a:pt x="4538614" y="5597348"/>
                </a:lnTo>
                <a:lnTo>
                  <a:pt x="0" y="5597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2" r="-332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315752" y="342451"/>
            <a:ext cx="5950351" cy="3370719"/>
          </a:xfrm>
          <a:custGeom>
            <a:avLst/>
            <a:gdLst/>
            <a:ahLst/>
            <a:cxnLst/>
            <a:rect l="l" t="t" r="r" b="b"/>
            <a:pathLst>
              <a:path w="5950351" h="3370719">
                <a:moveTo>
                  <a:pt x="0" y="0"/>
                </a:moveTo>
                <a:lnTo>
                  <a:pt x="5950351" y="0"/>
                </a:lnTo>
                <a:lnTo>
                  <a:pt x="5950351" y="3370719"/>
                </a:lnTo>
                <a:lnTo>
                  <a:pt x="0" y="3370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5039287" y="3904053"/>
            <a:ext cx="3997981" cy="2853559"/>
          </a:xfrm>
          <a:custGeom>
            <a:avLst/>
            <a:gdLst/>
            <a:ahLst/>
            <a:cxnLst/>
            <a:rect l="l" t="t" r="r" b="b"/>
            <a:pathLst>
              <a:path w="3997981" h="2853559">
                <a:moveTo>
                  <a:pt x="0" y="0"/>
                </a:moveTo>
                <a:lnTo>
                  <a:pt x="3997982" y="0"/>
                </a:lnTo>
                <a:lnTo>
                  <a:pt x="3997982" y="2853559"/>
                </a:lnTo>
                <a:lnTo>
                  <a:pt x="0" y="2853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5039287" y="6918117"/>
            <a:ext cx="3978198" cy="2573759"/>
          </a:xfrm>
          <a:custGeom>
            <a:avLst/>
            <a:gdLst/>
            <a:ahLst/>
            <a:cxnLst/>
            <a:rect l="l" t="t" r="r" b="b"/>
            <a:pathLst>
              <a:path w="3978198" h="2573759">
                <a:moveTo>
                  <a:pt x="0" y="0"/>
                </a:moveTo>
                <a:lnTo>
                  <a:pt x="3978199" y="0"/>
                </a:lnTo>
                <a:lnTo>
                  <a:pt x="3978199" y="2573759"/>
                </a:lnTo>
                <a:lnTo>
                  <a:pt x="0" y="2573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5016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669128" y="563457"/>
            <a:ext cx="10590172" cy="175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DUÁLIS KÉPZÉS FINANSZÍROZÁSA A GYAKORLATBAN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9781" y="3761178"/>
            <a:ext cx="8251806" cy="4603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Fókusz</a:t>
            </a:r>
            <a:endParaRPr lang="en-US" sz="2884" b="1" dirty="0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tanuló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(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szakképzési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munkaszerződés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saját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munkavállaló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képzése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felnőttképzés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Kiemelten</a:t>
            </a:r>
            <a:endParaRPr lang="en-US" sz="2884" b="1" dirty="0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szocho</a:t>
            </a: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kedvezmény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dirty="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NAV 08-as </a:t>
            </a:r>
            <a:r>
              <a:rPr lang="en-US" sz="2884" dirty="0" err="1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bevallás</a:t>
            </a: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 dirty="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51574" y="2905504"/>
            <a:ext cx="6557019" cy="554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2"/>
              </a:lnSpc>
              <a:spcBef>
                <a:spcPct val="0"/>
              </a:spcBef>
            </a:pPr>
            <a:r>
              <a:rPr lang="en-US" sz="3252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Képzési</a:t>
            </a:r>
            <a:r>
              <a:rPr lang="en-US" sz="3252" b="1" dirty="0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252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formák</a:t>
            </a:r>
            <a:r>
              <a:rPr lang="en-US" sz="3252" b="1" dirty="0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252" b="1" dirty="0" err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különbségei</a:t>
            </a:r>
            <a:endParaRPr lang="en-US" sz="3252" b="1" dirty="0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1485502" y="-2228136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6"/>
                </a:lnTo>
                <a:lnTo>
                  <a:pt x="0" y="548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0600750" y="6284668"/>
            <a:ext cx="6244858" cy="3270744"/>
          </a:xfrm>
          <a:custGeom>
            <a:avLst/>
            <a:gdLst/>
            <a:ahLst/>
            <a:cxnLst/>
            <a:rect l="l" t="t" r="r" b="b"/>
            <a:pathLst>
              <a:path w="6244858" h="3270744">
                <a:moveTo>
                  <a:pt x="0" y="0"/>
                </a:moveTo>
                <a:lnTo>
                  <a:pt x="6244857" y="0"/>
                </a:lnTo>
                <a:lnTo>
                  <a:pt x="6244857" y="3270744"/>
                </a:lnTo>
                <a:lnTo>
                  <a:pt x="0" y="3270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8059254" y="2261510"/>
            <a:ext cx="3975923" cy="3394445"/>
          </a:xfrm>
          <a:custGeom>
            <a:avLst/>
            <a:gdLst/>
            <a:ahLst/>
            <a:cxnLst/>
            <a:rect l="l" t="t" r="r" b="b"/>
            <a:pathLst>
              <a:path w="3975923" h="3394445">
                <a:moveTo>
                  <a:pt x="0" y="0"/>
                </a:moveTo>
                <a:lnTo>
                  <a:pt x="3975923" y="0"/>
                </a:lnTo>
                <a:lnTo>
                  <a:pt x="3975923" y="3394444"/>
                </a:lnTo>
                <a:lnTo>
                  <a:pt x="0" y="339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12609642" y="1921181"/>
            <a:ext cx="4952643" cy="3825917"/>
          </a:xfrm>
          <a:custGeom>
            <a:avLst/>
            <a:gdLst/>
            <a:ahLst/>
            <a:cxnLst/>
            <a:rect l="l" t="t" r="r" b="b"/>
            <a:pathLst>
              <a:path w="4952643" h="3825917">
                <a:moveTo>
                  <a:pt x="0" y="0"/>
                </a:moveTo>
                <a:lnTo>
                  <a:pt x="4952644" y="0"/>
                </a:lnTo>
                <a:lnTo>
                  <a:pt x="4952644" y="3825917"/>
                </a:lnTo>
                <a:lnTo>
                  <a:pt x="0" y="38259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1344221" y="454983"/>
            <a:ext cx="16788015" cy="92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TANULÓ – SZAKKÉPZÉSI MUNKASZERZŐDÉS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5368" y="2906583"/>
            <a:ext cx="8862861" cy="662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Jogviszony a tanuló és a vállalat között</a:t>
            </a:r>
          </a:p>
          <a:p>
            <a:pPr algn="just">
              <a:lnSpc>
                <a:spcPts val="4037"/>
              </a:lnSpc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A vállalat kötelezettségei: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munkabér fizetése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gyakorlati képzés biztosítása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szakoktató kijelölése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képzési dokumentáció vezetése, adminisztráció </a:t>
            </a:r>
          </a:p>
          <a:p>
            <a:pPr algn="just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Előny: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szocho kedvezmény érvényesíthető (KATA, KIVA is)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TAO kedvezmény, EV esetén adóalap kedvezmény</a:t>
            </a:r>
          </a:p>
          <a:p>
            <a:pPr algn="just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4745098" y="-2422083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6"/>
                </a:lnTo>
                <a:lnTo>
                  <a:pt x="0" y="548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749993" y="623110"/>
            <a:ext cx="16788015" cy="244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SAJÁT MUNKAVÁLLALÓ KÉPZÉSE</a:t>
            </a: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Meglévő munkaviszony mellett történik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endParaRPr lang="en-US" sz="390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539772"/>
            <a:ext cx="16230600" cy="4603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Cél: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szakmai fejlődés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új szakképesítés megszerzése</a:t>
            </a:r>
          </a:p>
          <a:p>
            <a:pPr algn="just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Jellemző: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képzés munka mellett</a:t>
            </a: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bizonyos esetekben szocho kedvezmény érvényesíthető (ha külön jogviszony az SZMSZ, és nem munkaszerződés módosítás)</a:t>
            </a: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515187" y="6731838"/>
            <a:ext cx="2869896" cy="3127952"/>
          </a:xfrm>
          <a:custGeom>
            <a:avLst/>
            <a:gdLst/>
            <a:ahLst/>
            <a:cxnLst/>
            <a:rect l="l" t="t" r="r" b="b"/>
            <a:pathLst>
              <a:path w="2869896" h="3127952">
                <a:moveTo>
                  <a:pt x="0" y="0"/>
                </a:moveTo>
                <a:lnTo>
                  <a:pt x="2869896" y="0"/>
                </a:lnTo>
                <a:lnTo>
                  <a:pt x="2869896" y="3127953"/>
                </a:lnTo>
                <a:lnTo>
                  <a:pt x="0" y="3127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9903231" y="7143291"/>
            <a:ext cx="5161994" cy="2716500"/>
          </a:xfrm>
          <a:custGeom>
            <a:avLst/>
            <a:gdLst/>
            <a:ahLst/>
            <a:cxnLst/>
            <a:rect l="l" t="t" r="r" b="b"/>
            <a:pathLst>
              <a:path w="5161994" h="2716500">
                <a:moveTo>
                  <a:pt x="0" y="0"/>
                </a:moveTo>
                <a:lnTo>
                  <a:pt x="5161994" y="0"/>
                </a:lnTo>
                <a:lnTo>
                  <a:pt x="5161994" y="2716500"/>
                </a:lnTo>
                <a:lnTo>
                  <a:pt x="0" y="2716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8642258" y="6996576"/>
            <a:ext cx="1003483" cy="28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+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1177999" y="5961455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5" y="0"/>
                </a:lnTo>
                <a:lnTo>
                  <a:pt x="5028405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5528749" y="3345148"/>
            <a:ext cx="6892910" cy="1798352"/>
            <a:chOff x="0" y="0"/>
            <a:chExt cx="1815417" cy="4736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15417" cy="473640"/>
            </a:xfrm>
            <a:custGeom>
              <a:avLst/>
              <a:gdLst/>
              <a:ahLst/>
              <a:cxnLst/>
              <a:rect l="l" t="t" r="r" b="b"/>
              <a:pathLst>
                <a:path w="1815417" h="473640">
                  <a:moveTo>
                    <a:pt x="907708" y="0"/>
                  </a:moveTo>
                  <a:cubicBezTo>
                    <a:pt x="406395" y="0"/>
                    <a:pt x="0" y="106028"/>
                    <a:pt x="0" y="236820"/>
                  </a:cubicBezTo>
                  <a:cubicBezTo>
                    <a:pt x="0" y="367612"/>
                    <a:pt x="406395" y="473640"/>
                    <a:pt x="907708" y="473640"/>
                  </a:cubicBezTo>
                  <a:cubicBezTo>
                    <a:pt x="1409022" y="473640"/>
                    <a:pt x="1815417" y="367612"/>
                    <a:pt x="1815417" y="236820"/>
                  </a:cubicBezTo>
                  <a:cubicBezTo>
                    <a:pt x="1815417" y="106028"/>
                    <a:pt x="1409022" y="0"/>
                    <a:pt x="907708" y="0"/>
                  </a:cubicBezTo>
                  <a:close/>
                </a:path>
              </a:pathLst>
            </a:custGeom>
            <a:solidFill>
              <a:srgbClr val="C9DFF1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0195" y="-69896"/>
              <a:ext cx="1475026" cy="499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1364" y="948934"/>
            <a:ext cx="8052692" cy="2396215"/>
            <a:chOff x="0" y="0"/>
            <a:chExt cx="2060121" cy="6130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60121" cy="613024"/>
            </a:xfrm>
            <a:custGeom>
              <a:avLst/>
              <a:gdLst/>
              <a:ahLst/>
              <a:cxnLst/>
              <a:rect l="l" t="t" r="r" b="b"/>
              <a:pathLst>
                <a:path w="2060121" h="613024">
                  <a:moveTo>
                    <a:pt x="1030060" y="0"/>
                  </a:moveTo>
                  <a:cubicBezTo>
                    <a:pt x="461174" y="0"/>
                    <a:pt x="0" y="137230"/>
                    <a:pt x="0" y="306512"/>
                  </a:cubicBezTo>
                  <a:cubicBezTo>
                    <a:pt x="0" y="475794"/>
                    <a:pt x="461174" y="613024"/>
                    <a:pt x="1030060" y="613024"/>
                  </a:cubicBezTo>
                  <a:cubicBezTo>
                    <a:pt x="1598947" y="613024"/>
                    <a:pt x="2060121" y="475794"/>
                    <a:pt x="2060121" y="306512"/>
                  </a:cubicBezTo>
                  <a:cubicBezTo>
                    <a:pt x="2060121" y="137230"/>
                    <a:pt x="1598947" y="0"/>
                    <a:pt x="1030060" y="0"/>
                  </a:cubicBezTo>
                  <a:close/>
                </a:path>
              </a:pathLst>
            </a:custGeom>
            <a:solidFill>
              <a:srgbClr val="C9DFF1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3136" y="-56829"/>
              <a:ext cx="1673848" cy="612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59904" y="1424784"/>
            <a:ext cx="7115612" cy="207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• Legegyszerűbben, ha nincs az SZMSZ mellett munkaviszonya a duális képzőhelyen</a:t>
            </a:r>
          </a:p>
          <a:p>
            <a:pPr algn="ctr">
              <a:lnSpc>
                <a:spcPts val="4037"/>
              </a:lnSpc>
              <a:spcBef>
                <a:spcPct val="0"/>
              </a:spcBef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414432" y="948934"/>
            <a:ext cx="8052692" cy="2396215"/>
            <a:chOff x="0" y="0"/>
            <a:chExt cx="2060121" cy="6130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0121" cy="613024"/>
            </a:xfrm>
            <a:custGeom>
              <a:avLst/>
              <a:gdLst/>
              <a:ahLst/>
              <a:cxnLst/>
              <a:rect l="l" t="t" r="r" b="b"/>
              <a:pathLst>
                <a:path w="2060121" h="613024">
                  <a:moveTo>
                    <a:pt x="1030060" y="0"/>
                  </a:moveTo>
                  <a:cubicBezTo>
                    <a:pt x="461174" y="0"/>
                    <a:pt x="0" y="137230"/>
                    <a:pt x="0" y="306512"/>
                  </a:cubicBezTo>
                  <a:cubicBezTo>
                    <a:pt x="0" y="475794"/>
                    <a:pt x="461174" y="613024"/>
                    <a:pt x="1030060" y="613024"/>
                  </a:cubicBezTo>
                  <a:cubicBezTo>
                    <a:pt x="1598947" y="613024"/>
                    <a:pt x="2060121" y="475794"/>
                    <a:pt x="2060121" y="306512"/>
                  </a:cubicBezTo>
                  <a:cubicBezTo>
                    <a:pt x="2060121" y="137230"/>
                    <a:pt x="1598947" y="0"/>
                    <a:pt x="1030060" y="0"/>
                  </a:cubicBezTo>
                  <a:close/>
                </a:path>
              </a:pathLst>
            </a:custGeom>
            <a:solidFill>
              <a:srgbClr val="C9DFF1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3136" y="-56829"/>
              <a:ext cx="1673848" cy="612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791052" y="1265755"/>
            <a:ext cx="7299452" cy="207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• Szakképzési munkaszerződés felnőttképzési jogviszonyban is köthető, korhatár nélkül.</a:t>
            </a:r>
          </a:p>
          <a:p>
            <a:pPr algn="ctr">
              <a:lnSpc>
                <a:spcPts val="4037"/>
              </a:lnSpc>
              <a:spcBef>
                <a:spcPct val="0"/>
              </a:spcBef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15" name="AutoShape 15"/>
          <p:cNvSpPr/>
          <p:nvPr/>
        </p:nvSpPr>
        <p:spPr>
          <a:xfrm flipH="1" flipV="1">
            <a:off x="6427421" y="3185458"/>
            <a:ext cx="705434" cy="31872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" name="AutoShape 16"/>
          <p:cNvSpPr/>
          <p:nvPr/>
        </p:nvSpPr>
        <p:spPr>
          <a:xfrm flipV="1">
            <a:off x="11313928" y="3201049"/>
            <a:ext cx="633534" cy="44480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10320633" y="7502784"/>
            <a:ext cx="6240290" cy="3065543"/>
          </a:xfrm>
          <a:custGeom>
            <a:avLst/>
            <a:gdLst/>
            <a:ahLst/>
            <a:cxnLst/>
            <a:rect l="l" t="t" r="r" b="b"/>
            <a:pathLst>
              <a:path w="6240290" h="3065543">
                <a:moveTo>
                  <a:pt x="0" y="0"/>
                </a:moveTo>
                <a:lnTo>
                  <a:pt x="6240290" y="0"/>
                </a:lnTo>
                <a:lnTo>
                  <a:pt x="6240290" y="3065543"/>
                </a:lnTo>
                <a:lnTo>
                  <a:pt x="0" y="3065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5629811" y="7725529"/>
            <a:ext cx="3784621" cy="3065543"/>
          </a:xfrm>
          <a:custGeom>
            <a:avLst/>
            <a:gdLst/>
            <a:ahLst/>
            <a:cxnLst/>
            <a:rect l="l" t="t" r="r" b="b"/>
            <a:pathLst>
              <a:path w="3784621" h="3065543">
                <a:moveTo>
                  <a:pt x="0" y="0"/>
                </a:moveTo>
                <a:lnTo>
                  <a:pt x="3784621" y="0"/>
                </a:lnTo>
                <a:lnTo>
                  <a:pt x="3784621" y="3065542"/>
                </a:lnTo>
                <a:lnTo>
                  <a:pt x="0" y="3065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TextBox 19"/>
          <p:cNvSpPr txBox="1"/>
          <p:nvPr/>
        </p:nvSpPr>
        <p:spPr>
          <a:xfrm>
            <a:off x="581197" y="3751828"/>
            <a:ext cx="16788015" cy="92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FELNŐTTKÉPZÉS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9904" y="5638800"/>
            <a:ext cx="16230600" cy="2584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• Tanulói jogviszony tanköteles kiskorúval, továbbá a nappali rendszerű szakmai oktatásban részt vevő tanulóval hozható létre annak a tanévnek az utolsó napjáig, amelyikben a tanuló a huszonötödik életévét betölti. Ezt követően a szakmát tanuló már csak felnőttképzési jogviszonyban vehet részt a szakmai oktatásban. </a:t>
            </a: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4745098" y="5651996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6"/>
                </a:lnTo>
                <a:lnTo>
                  <a:pt x="0" y="548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749993" y="803240"/>
            <a:ext cx="2711403" cy="2862326"/>
          </a:xfrm>
          <a:custGeom>
            <a:avLst/>
            <a:gdLst/>
            <a:ahLst/>
            <a:cxnLst/>
            <a:rect l="l" t="t" r="r" b="b"/>
            <a:pathLst>
              <a:path w="2711403" h="2862326">
                <a:moveTo>
                  <a:pt x="0" y="0"/>
                </a:moveTo>
                <a:lnTo>
                  <a:pt x="2711403" y="0"/>
                </a:lnTo>
                <a:lnTo>
                  <a:pt x="2711403" y="2862325"/>
                </a:lnTo>
                <a:lnTo>
                  <a:pt x="0" y="2862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749993" y="809625"/>
            <a:ext cx="16788015" cy="244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SZOCHO KEDVEZMÉNY RENDSZERE</a:t>
            </a: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NAPPAli tagozatos tanuló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endParaRPr lang="en-US" sz="390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9993" y="3532215"/>
            <a:ext cx="16509307" cy="555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7"/>
              </a:lnSpc>
            </a:pPr>
            <a:r>
              <a:rPr lang="en-US" sz="27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Egy munkaórára járó adókedvezmény = </a:t>
            </a:r>
          </a:p>
          <a:p>
            <a:pPr algn="l">
              <a:lnSpc>
                <a:spcPts val="3897"/>
              </a:lnSpc>
            </a:pPr>
            <a:r>
              <a:rPr lang="en-US" sz="27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(önköltség*szakmaszorzó*évfolyamszorzó)/(munkanapok száma naptári évben*napi max munkaidő)</a:t>
            </a:r>
          </a:p>
          <a:p>
            <a:pPr algn="l">
              <a:lnSpc>
                <a:spcPts val="3897"/>
              </a:lnSpc>
            </a:pPr>
            <a:endParaRPr lang="en-US" sz="27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Önköltség: </a:t>
            </a: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1.200.000 Ft/fő/év</a:t>
            </a:r>
          </a:p>
          <a:p>
            <a:pPr algn="just">
              <a:lnSpc>
                <a:spcPts val="4037"/>
              </a:lnSpc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Szakmai súlyszorzó: 12/2020. (II. 7.) Korm. Rendelet szerint</a:t>
            </a:r>
          </a:p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2026-ban a munkanapok száma naptári évben 253!!</a:t>
            </a:r>
          </a:p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Évfolyamszorzó (hibák!!)</a:t>
            </a:r>
          </a:p>
          <a:p>
            <a:pPr algn="just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Sajátos nevelési igényű tanulók után figyelembe vehető súlyszorzó mértéke 1,50!</a:t>
            </a:r>
          </a:p>
          <a:p>
            <a:pPr algn="just">
              <a:lnSpc>
                <a:spcPts val="4037"/>
              </a:lnSpc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1485502" y="-2235568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3119109"/>
            <a:ext cx="15946654" cy="561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Egy munkaórára járó adókedvezmény = (önköltség*szakmaszorzó*évfolyamszorzó)/(munkanapok száma naptári évben*napi max munkaidő)</a:t>
            </a:r>
          </a:p>
          <a:p>
            <a:pPr algn="l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Önköltség: </a:t>
            </a: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1.200.000 Ft/fő/év</a:t>
            </a:r>
          </a:p>
          <a:p>
            <a:pPr algn="l">
              <a:lnSpc>
                <a:spcPts val="4037"/>
              </a:lnSpc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Szakmai súlyszorzó: 12/2020. (II. 7.) Korm. Rendelet szerint</a:t>
            </a:r>
          </a:p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2026-ban a munkanapok száma naptári évben </a:t>
            </a: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253</a:t>
            </a: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!!</a:t>
            </a:r>
          </a:p>
          <a:p>
            <a:pPr algn="l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Évfolyamszorzó, mindig 1!!</a:t>
            </a: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937414" y="4377766"/>
            <a:ext cx="4698570" cy="5479819"/>
          </a:xfrm>
          <a:custGeom>
            <a:avLst/>
            <a:gdLst/>
            <a:ahLst/>
            <a:cxnLst/>
            <a:rect l="l" t="t" r="r" b="b"/>
            <a:pathLst>
              <a:path w="4698570" h="5479819">
                <a:moveTo>
                  <a:pt x="0" y="0"/>
                </a:moveTo>
                <a:lnTo>
                  <a:pt x="4698570" y="0"/>
                </a:lnTo>
                <a:lnTo>
                  <a:pt x="4698570" y="5479818"/>
                </a:lnTo>
                <a:lnTo>
                  <a:pt x="0" y="5479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749993" y="809625"/>
            <a:ext cx="16788015" cy="2442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SZOCHO KEDVEZMÉNY RENDSZERE</a:t>
            </a: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SAJÁT MUNKAVÁLLAló képzése- meglévő munkaviszony mellett 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endParaRPr lang="en-US" sz="3900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4745098" y="-2235568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2894047"/>
            <a:ext cx="15946654" cy="662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Egy munkaórára járó adókedvezmény = (önköltség*szakmaszorzó*évfolyamszorzó)/(munkanapok száma naptári évben*napi max munkaidő)</a:t>
            </a:r>
          </a:p>
          <a:p>
            <a:pPr algn="l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Önköltség: </a:t>
            </a: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1.200.000 Ft/fő/év</a:t>
            </a:r>
          </a:p>
          <a:p>
            <a:pPr algn="l">
              <a:lnSpc>
                <a:spcPts val="4037"/>
              </a:lnSpc>
            </a:pPr>
            <a:endParaRPr lang="en-US" sz="2884" b="1">
              <a:solidFill>
                <a:srgbClr val="2A439A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Szakmai súlyszorzó: 12/2020. (II. 7.) Korm. Rendelet szerint</a:t>
            </a:r>
          </a:p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2026-ban a munkanapok száma naptári évben </a:t>
            </a: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253</a:t>
            </a: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!!</a:t>
            </a:r>
          </a:p>
          <a:p>
            <a:pPr algn="l">
              <a:lnSpc>
                <a:spcPts val="4037"/>
              </a:lnSpc>
            </a:pP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Évfolyamszorzó:</a:t>
            </a: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A szakirányú oktatás időtartamától függetlenül – </a:t>
            </a:r>
            <a:r>
              <a:rPr lang="en-US" sz="2884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1,00</a:t>
            </a: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 a szakirányú oktatás teljes időtartamára.</a:t>
            </a:r>
          </a:p>
          <a:p>
            <a:pPr algn="l">
              <a:lnSpc>
                <a:spcPts val="4037"/>
              </a:lnSpc>
            </a:pPr>
            <a:r>
              <a:rPr lang="en-US" sz="2884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SZMSZ bér: Arányosítható a munkaviszony időtartamával azonosan.</a:t>
            </a:r>
          </a:p>
          <a:p>
            <a:pPr algn="l">
              <a:lnSpc>
                <a:spcPts val="4037"/>
              </a:lnSpc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>
              <a:solidFill>
                <a:srgbClr val="2A439A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9993" y="809625"/>
            <a:ext cx="16788015" cy="175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SZOCHO KEDVEZMÉNY RENDSZERE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2A439A"/>
                </a:solidFill>
                <a:latin typeface="Agrandir"/>
                <a:ea typeface="Agrandir"/>
                <a:cs typeface="Agrandir"/>
                <a:sym typeface="Agrandir"/>
              </a:rPr>
              <a:t>Felnőttképzés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3" b="-25363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1445030" y="5993490"/>
            <a:ext cx="5028404" cy="5488027"/>
          </a:xfrm>
          <a:custGeom>
            <a:avLst/>
            <a:gdLst/>
            <a:ahLst/>
            <a:cxnLst/>
            <a:rect l="l" t="t" r="r" b="b"/>
            <a:pathLst>
              <a:path w="5028404" h="5488027">
                <a:moveTo>
                  <a:pt x="0" y="0"/>
                </a:moveTo>
                <a:lnTo>
                  <a:pt x="5028404" y="0"/>
                </a:lnTo>
                <a:lnTo>
                  <a:pt x="5028404" y="5488027"/>
                </a:lnTo>
                <a:lnTo>
                  <a:pt x="0" y="548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58381" y="1028700"/>
            <a:ext cx="6505019" cy="4488463"/>
          </a:xfrm>
          <a:custGeom>
            <a:avLst/>
            <a:gdLst/>
            <a:ahLst/>
            <a:cxnLst/>
            <a:rect l="l" t="t" r="r" b="b"/>
            <a:pathLst>
              <a:path w="6505019" h="4488463">
                <a:moveTo>
                  <a:pt x="0" y="0"/>
                </a:moveTo>
                <a:lnTo>
                  <a:pt x="6505018" y="0"/>
                </a:lnTo>
                <a:lnTo>
                  <a:pt x="6505018" y="4488463"/>
                </a:lnTo>
                <a:lnTo>
                  <a:pt x="0" y="4488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4164775" y="5993490"/>
            <a:ext cx="2998624" cy="2578817"/>
          </a:xfrm>
          <a:custGeom>
            <a:avLst/>
            <a:gdLst/>
            <a:ahLst/>
            <a:cxnLst/>
            <a:rect l="l" t="t" r="r" b="b"/>
            <a:pathLst>
              <a:path w="2998624" h="2578817">
                <a:moveTo>
                  <a:pt x="0" y="0"/>
                </a:moveTo>
                <a:lnTo>
                  <a:pt x="2998624" y="0"/>
                </a:lnTo>
                <a:lnTo>
                  <a:pt x="2998624" y="2578817"/>
                </a:lnTo>
                <a:lnTo>
                  <a:pt x="0" y="2578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7950842" y="2130656"/>
            <a:ext cx="9308458" cy="712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7"/>
              </a:lnSpc>
            </a:pPr>
            <a:r>
              <a:rPr lang="en-US" sz="2884" i="1">
                <a:solidFill>
                  <a:srgbClr val="2A439A"/>
                </a:solidFill>
                <a:latin typeface="Agrandir Italics"/>
                <a:ea typeface="Agrandir Italics"/>
                <a:cs typeface="Agrandir Italics"/>
                <a:sym typeface="Agrandir Italics"/>
              </a:rPr>
              <a:t>„117. § A Szocho tv. 17/A. §-a a következő (2) bekezdéssel egészül ki: »(2)</a:t>
            </a:r>
          </a:p>
          <a:p>
            <a:pPr algn="just">
              <a:lnSpc>
                <a:spcPts val="4037"/>
              </a:lnSpc>
            </a:pPr>
            <a:r>
              <a:rPr lang="en-US" sz="2884" i="1">
                <a:solidFill>
                  <a:srgbClr val="2A439A"/>
                </a:solidFill>
                <a:latin typeface="Agrandir Italics"/>
                <a:ea typeface="Agrandir Italics"/>
                <a:cs typeface="Agrandir Italics"/>
                <a:sym typeface="Agrandir Italics"/>
              </a:rPr>
              <a:t>Az (1) bekezdés a) pontja szerinti adókedvezményt ugyanazon munkáltató ugyanazon munkavállalója tekintetében legfeljebb 12 hónapig érvényesítheti azon képzésben részt vevő személy tekintetében, aki a szakirányú oktatást az Szkt. 90/A. §-a szerint saját foglalkoztatónál teljesíti és legkésőbb a szakirányú oktatás befejezését követő második vizsgaidőszakban szakmai vizsgát tesz.«”</a:t>
            </a:r>
          </a:p>
          <a:p>
            <a:pPr algn="just">
              <a:lnSpc>
                <a:spcPts val="4037"/>
              </a:lnSpc>
            </a:pPr>
            <a:r>
              <a:rPr lang="en-US" sz="2884" i="1">
                <a:solidFill>
                  <a:srgbClr val="2A439A"/>
                </a:solidFill>
                <a:latin typeface="Agrandir Italics"/>
                <a:ea typeface="Agrandir Italics"/>
                <a:cs typeface="Agrandir Italics"/>
                <a:sym typeface="Agrandir Italics"/>
              </a:rPr>
              <a:t>A Módtv. 119. §-a értelmében az új szabály „a 2024. december 31-ét követően induló képzések tekintetében alkalmazandó”</a:t>
            </a:r>
          </a:p>
          <a:p>
            <a:pPr algn="just">
              <a:lnSpc>
                <a:spcPts val="4037"/>
              </a:lnSpc>
              <a:spcBef>
                <a:spcPct val="0"/>
              </a:spcBef>
            </a:pPr>
            <a:endParaRPr lang="en-US" sz="2884" i="1">
              <a:solidFill>
                <a:srgbClr val="2A439A"/>
              </a:solidFill>
              <a:latin typeface="Agrandir Italics"/>
              <a:ea typeface="Agrandir Italics"/>
              <a:cs typeface="Agrandir Italics"/>
              <a:sym typeface="Agrandir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53965" y="809625"/>
            <a:ext cx="8902212" cy="92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 b="1">
                <a:solidFill>
                  <a:srgbClr val="2A439A"/>
                </a:solidFill>
                <a:latin typeface="Agrandir Bold"/>
                <a:ea typeface="Agrandir Bold"/>
                <a:cs typeface="Agrandir Bold"/>
                <a:sym typeface="Agrandir Bold"/>
              </a:rPr>
              <a:t>VÁLTOZÁS 2025.01.01-TŐL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755</Words>
  <Application>Microsoft Office PowerPoint</Application>
  <PresentationFormat>Egyéni</PresentationFormat>
  <Paragraphs>93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Calibri</vt:lpstr>
      <vt:lpstr>Arial</vt:lpstr>
      <vt:lpstr>Agrandir Bold</vt:lpstr>
      <vt:lpstr>Agrandir Italics</vt:lpstr>
      <vt:lpstr>Agrandir</vt:lpstr>
      <vt:lpstr>Agrandir Medium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&amp; Light Brown Elegant Minimalist Wedding Organizer Presentation</dc:title>
  <dc:creator>Karacs Judit</dc:creator>
  <cp:lastModifiedBy>Felhasználó</cp:lastModifiedBy>
  <cp:revision>3</cp:revision>
  <dcterms:created xsi:type="dcterms:W3CDTF">2006-08-16T00:00:00Z</dcterms:created>
  <dcterms:modified xsi:type="dcterms:W3CDTF">2026-03-16T10:56:16Z</dcterms:modified>
  <dc:identifier>DAHEAUSb6Ls</dc:identifier>
</cp:coreProperties>
</file>